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73" r:id="rId3"/>
    <p:sldId id="287" r:id="rId4"/>
    <p:sldId id="275" r:id="rId5"/>
    <p:sldId id="289" r:id="rId6"/>
    <p:sldId id="256" r:id="rId7"/>
    <p:sldId id="257" r:id="rId8"/>
    <p:sldId id="258" r:id="rId9"/>
    <p:sldId id="283" r:id="rId10"/>
    <p:sldId id="284" r:id="rId11"/>
    <p:sldId id="288" r:id="rId12"/>
    <p:sldId id="285" r:id="rId13"/>
    <p:sldId id="259" r:id="rId14"/>
    <p:sldId id="286" r:id="rId15"/>
    <p:sldId id="261" r:id="rId16"/>
    <p:sldId id="262"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6018"/>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015623-E5B7-45BA-A043-8E9B87505D69}"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5BF6E8C-E448-4B0A-907F-266C3142FAC1}">
      <dgm:prSet/>
      <dgm:spPr/>
      <dgm:t>
        <a:bodyPr/>
        <a:lstStyle/>
        <a:p>
          <a:r>
            <a:rPr lang="en-US"/>
            <a:t>files/results to be downloadable (printable) </a:t>
          </a:r>
        </a:p>
      </dgm:t>
    </dgm:pt>
    <dgm:pt modelId="{8D4B4E3C-BCAC-4D37-9614-752D55A8B7FA}" type="parTrans" cxnId="{C92C40B5-89ED-4142-ABB3-EA8DE1E2C60A}">
      <dgm:prSet/>
      <dgm:spPr/>
      <dgm:t>
        <a:bodyPr/>
        <a:lstStyle/>
        <a:p>
          <a:endParaRPr lang="en-US"/>
        </a:p>
      </dgm:t>
    </dgm:pt>
    <dgm:pt modelId="{F77B0501-6817-48DD-8960-BED0A17973D6}" type="sibTrans" cxnId="{C92C40B5-89ED-4142-ABB3-EA8DE1E2C60A}">
      <dgm:prSet/>
      <dgm:spPr/>
      <dgm:t>
        <a:bodyPr/>
        <a:lstStyle/>
        <a:p>
          <a:endParaRPr lang="en-US"/>
        </a:p>
      </dgm:t>
    </dgm:pt>
    <dgm:pt modelId="{C34A54DF-65A8-45FA-90BD-993560E87D32}">
      <dgm:prSet/>
      <dgm:spPr/>
      <dgm:t>
        <a:bodyPr/>
        <a:lstStyle/>
        <a:p>
          <a:r>
            <a:rPr lang="en-US"/>
            <a:t>additional departments or data fields to be added as needed by end user without expensive ongoing consultant fees </a:t>
          </a:r>
        </a:p>
      </dgm:t>
    </dgm:pt>
    <dgm:pt modelId="{FD35C96D-B952-4AC8-AFE4-796AD0F73271}" type="parTrans" cxnId="{F026D6BA-46EC-4D6D-ACC8-A2CFF8C7D9A5}">
      <dgm:prSet/>
      <dgm:spPr/>
      <dgm:t>
        <a:bodyPr/>
        <a:lstStyle/>
        <a:p>
          <a:endParaRPr lang="en-US"/>
        </a:p>
      </dgm:t>
    </dgm:pt>
    <dgm:pt modelId="{B1621068-7563-43B1-8135-F7603D57585B}" type="sibTrans" cxnId="{F026D6BA-46EC-4D6D-ACC8-A2CFF8C7D9A5}">
      <dgm:prSet/>
      <dgm:spPr/>
      <dgm:t>
        <a:bodyPr/>
        <a:lstStyle/>
        <a:p>
          <a:endParaRPr lang="en-US"/>
        </a:p>
      </dgm:t>
    </dgm:pt>
    <dgm:pt modelId="{A40DDA4A-4286-494D-AA1F-9DB1A4D55816}">
      <dgm:prSet/>
      <dgm:spPr/>
      <dgm:t>
        <a:bodyPr/>
        <a:lstStyle/>
        <a:p>
          <a:r>
            <a:rPr lang="en-US"/>
            <a:t>need data to have cumulative capacity. E.g can view months separately or a total of them together </a:t>
          </a:r>
        </a:p>
      </dgm:t>
    </dgm:pt>
    <dgm:pt modelId="{BFF1808C-F77F-4AFC-9008-B85B141A5A3B}" type="parTrans" cxnId="{C7818F1C-644C-4BA7-A335-795A9779419D}">
      <dgm:prSet/>
      <dgm:spPr/>
      <dgm:t>
        <a:bodyPr/>
        <a:lstStyle/>
        <a:p>
          <a:endParaRPr lang="en-US"/>
        </a:p>
      </dgm:t>
    </dgm:pt>
    <dgm:pt modelId="{EA9ADAE6-C947-4CDB-99E8-FF9F1AB4FAE0}" type="sibTrans" cxnId="{C7818F1C-644C-4BA7-A335-795A9779419D}">
      <dgm:prSet/>
      <dgm:spPr/>
      <dgm:t>
        <a:bodyPr/>
        <a:lstStyle/>
        <a:p>
          <a:endParaRPr lang="en-US"/>
        </a:p>
      </dgm:t>
    </dgm:pt>
    <dgm:pt modelId="{BB1F755F-1668-4B79-B124-4083FAED90E4}">
      <dgm:prSet/>
      <dgm:spPr/>
      <dgm:t>
        <a:bodyPr/>
        <a:lstStyle/>
        <a:p>
          <a:r>
            <a:rPr lang="en-US"/>
            <a:t>back-end results should offer clear graphs/tables which can in time be used to review trends etc. and offer snapshot info for busy heads of departments </a:t>
          </a:r>
        </a:p>
      </dgm:t>
    </dgm:pt>
    <dgm:pt modelId="{D271A143-A890-482D-87AF-9F0741FEB9E2}" type="parTrans" cxnId="{104CCC7F-6230-4657-97B4-D2694D91608C}">
      <dgm:prSet/>
      <dgm:spPr/>
      <dgm:t>
        <a:bodyPr/>
        <a:lstStyle/>
        <a:p>
          <a:endParaRPr lang="en-US"/>
        </a:p>
      </dgm:t>
    </dgm:pt>
    <dgm:pt modelId="{9F13B3D5-11E4-4A99-81FF-BB869AF26C14}" type="sibTrans" cxnId="{104CCC7F-6230-4657-97B4-D2694D91608C}">
      <dgm:prSet/>
      <dgm:spPr/>
      <dgm:t>
        <a:bodyPr/>
        <a:lstStyle/>
        <a:p>
          <a:endParaRPr lang="en-US"/>
        </a:p>
      </dgm:t>
    </dgm:pt>
    <dgm:pt modelId="{1C2A920A-4F40-47F2-ADBB-DC8F67BA54B9}">
      <dgm:prSet/>
      <dgm:spPr/>
      <dgm:t>
        <a:bodyPr/>
        <a:lstStyle/>
        <a:p>
          <a:r>
            <a:rPr lang="en-US"/>
            <a:t>needs to be easy to use, but also ensuring a field isn’t missed. E.g can’t complete form until all points are filled - ideally stating which question is answered wrong </a:t>
          </a:r>
        </a:p>
      </dgm:t>
    </dgm:pt>
    <dgm:pt modelId="{77FB1100-44AD-4285-826B-ADE1E01F0069}" type="parTrans" cxnId="{F74AA0E3-98EC-4035-A99E-A4A84B07896F}">
      <dgm:prSet/>
      <dgm:spPr/>
      <dgm:t>
        <a:bodyPr/>
        <a:lstStyle/>
        <a:p>
          <a:endParaRPr lang="en-US"/>
        </a:p>
      </dgm:t>
    </dgm:pt>
    <dgm:pt modelId="{1BC172D8-33EE-43BF-9D5B-39965AFBC283}" type="sibTrans" cxnId="{F74AA0E3-98EC-4035-A99E-A4A84B07896F}">
      <dgm:prSet/>
      <dgm:spPr/>
      <dgm:t>
        <a:bodyPr/>
        <a:lstStyle/>
        <a:p>
          <a:endParaRPr lang="en-US"/>
        </a:p>
      </dgm:t>
    </dgm:pt>
    <dgm:pt modelId="{49BDE2A1-9DDB-4724-81AC-0A3245C611C8}">
      <dgm:prSet/>
      <dgm:spPr/>
      <dgm:t>
        <a:bodyPr/>
        <a:lstStyle/>
        <a:p>
          <a:r>
            <a:rPr lang="en-US"/>
            <a:t>is dual language possible trough out or just back end? E.g. French, Creole, English</a:t>
          </a:r>
        </a:p>
      </dgm:t>
    </dgm:pt>
    <dgm:pt modelId="{41768F71-EA28-41BD-89C6-13250842A7CB}" type="parTrans" cxnId="{7CAB303B-89E7-4A6B-8D43-B3A06E7A16EF}">
      <dgm:prSet/>
      <dgm:spPr/>
      <dgm:t>
        <a:bodyPr/>
        <a:lstStyle/>
        <a:p>
          <a:endParaRPr lang="en-US"/>
        </a:p>
      </dgm:t>
    </dgm:pt>
    <dgm:pt modelId="{3554A780-588F-4389-AE29-88FA5B8B2E81}" type="sibTrans" cxnId="{7CAB303B-89E7-4A6B-8D43-B3A06E7A16EF}">
      <dgm:prSet/>
      <dgm:spPr/>
      <dgm:t>
        <a:bodyPr/>
        <a:lstStyle/>
        <a:p>
          <a:endParaRPr lang="en-US"/>
        </a:p>
      </dgm:t>
    </dgm:pt>
    <dgm:pt modelId="{2399D00E-8BF5-084F-95F8-0655DD86D495}" type="pres">
      <dgm:prSet presAssocID="{09015623-E5B7-45BA-A043-8E9B87505D69}" presName="diagram" presStyleCnt="0">
        <dgm:presLayoutVars>
          <dgm:dir/>
          <dgm:resizeHandles val="exact"/>
        </dgm:presLayoutVars>
      </dgm:prSet>
      <dgm:spPr/>
    </dgm:pt>
    <dgm:pt modelId="{AAB4106C-A52D-AA41-83C8-20A92EE3ABC0}" type="pres">
      <dgm:prSet presAssocID="{55BF6E8C-E448-4B0A-907F-266C3142FAC1}" presName="node" presStyleLbl="node1" presStyleIdx="0" presStyleCnt="6">
        <dgm:presLayoutVars>
          <dgm:bulletEnabled val="1"/>
        </dgm:presLayoutVars>
      </dgm:prSet>
      <dgm:spPr/>
    </dgm:pt>
    <dgm:pt modelId="{B762979D-A5FB-0E4D-B7DE-D51F559BF003}" type="pres">
      <dgm:prSet presAssocID="{F77B0501-6817-48DD-8960-BED0A17973D6}" presName="sibTrans" presStyleCnt="0"/>
      <dgm:spPr/>
    </dgm:pt>
    <dgm:pt modelId="{97F1F68B-6E2E-7E45-A27E-E45A58880B8D}" type="pres">
      <dgm:prSet presAssocID="{C34A54DF-65A8-45FA-90BD-993560E87D32}" presName="node" presStyleLbl="node1" presStyleIdx="1" presStyleCnt="6">
        <dgm:presLayoutVars>
          <dgm:bulletEnabled val="1"/>
        </dgm:presLayoutVars>
      </dgm:prSet>
      <dgm:spPr/>
    </dgm:pt>
    <dgm:pt modelId="{AF157A6F-6C9C-724E-8FD0-957BF5ED4A01}" type="pres">
      <dgm:prSet presAssocID="{B1621068-7563-43B1-8135-F7603D57585B}" presName="sibTrans" presStyleCnt="0"/>
      <dgm:spPr/>
    </dgm:pt>
    <dgm:pt modelId="{B06CF1B7-9AFE-6545-84DB-DD4FAB14E685}" type="pres">
      <dgm:prSet presAssocID="{A40DDA4A-4286-494D-AA1F-9DB1A4D55816}" presName="node" presStyleLbl="node1" presStyleIdx="2" presStyleCnt="6">
        <dgm:presLayoutVars>
          <dgm:bulletEnabled val="1"/>
        </dgm:presLayoutVars>
      </dgm:prSet>
      <dgm:spPr/>
    </dgm:pt>
    <dgm:pt modelId="{B0322173-2FC9-1644-B60D-2E2CFBA630CD}" type="pres">
      <dgm:prSet presAssocID="{EA9ADAE6-C947-4CDB-99E8-FF9F1AB4FAE0}" presName="sibTrans" presStyleCnt="0"/>
      <dgm:spPr/>
    </dgm:pt>
    <dgm:pt modelId="{1159563D-5756-5140-97FB-2DBA25E9C182}" type="pres">
      <dgm:prSet presAssocID="{BB1F755F-1668-4B79-B124-4083FAED90E4}" presName="node" presStyleLbl="node1" presStyleIdx="3" presStyleCnt="6">
        <dgm:presLayoutVars>
          <dgm:bulletEnabled val="1"/>
        </dgm:presLayoutVars>
      </dgm:prSet>
      <dgm:spPr/>
    </dgm:pt>
    <dgm:pt modelId="{012FF3DF-DE11-3D41-B945-54082D5FB3DF}" type="pres">
      <dgm:prSet presAssocID="{9F13B3D5-11E4-4A99-81FF-BB869AF26C14}" presName="sibTrans" presStyleCnt="0"/>
      <dgm:spPr/>
    </dgm:pt>
    <dgm:pt modelId="{C933B1E1-01BE-7643-934C-B5AC55924A28}" type="pres">
      <dgm:prSet presAssocID="{1C2A920A-4F40-47F2-ADBB-DC8F67BA54B9}" presName="node" presStyleLbl="node1" presStyleIdx="4" presStyleCnt="6">
        <dgm:presLayoutVars>
          <dgm:bulletEnabled val="1"/>
        </dgm:presLayoutVars>
      </dgm:prSet>
      <dgm:spPr/>
    </dgm:pt>
    <dgm:pt modelId="{DA9B0CE2-7CA1-9F40-83F1-0AC8AAD93BC5}" type="pres">
      <dgm:prSet presAssocID="{1BC172D8-33EE-43BF-9D5B-39965AFBC283}" presName="sibTrans" presStyleCnt="0"/>
      <dgm:spPr/>
    </dgm:pt>
    <dgm:pt modelId="{BD50AC8C-89F4-6649-A8EE-ECBF498DDD68}" type="pres">
      <dgm:prSet presAssocID="{49BDE2A1-9DDB-4724-81AC-0A3245C611C8}" presName="node" presStyleLbl="node1" presStyleIdx="5" presStyleCnt="6">
        <dgm:presLayoutVars>
          <dgm:bulletEnabled val="1"/>
        </dgm:presLayoutVars>
      </dgm:prSet>
      <dgm:spPr/>
    </dgm:pt>
  </dgm:ptLst>
  <dgm:cxnLst>
    <dgm:cxn modelId="{C7818F1C-644C-4BA7-A335-795A9779419D}" srcId="{09015623-E5B7-45BA-A043-8E9B87505D69}" destId="{A40DDA4A-4286-494D-AA1F-9DB1A4D55816}" srcOrd="2" destOrd="0" parTransId="{BFF1808C-F77F-4AFC-9008-B85B141A5A3B}" sibTransId="{EA9ADAE6-C947-4CDB-99E8-FF9F1AB4FAE0}"/>
    <dgm:cxn modelId="{7CAB303B-89E7-4A6B-8D43-B3A06E7A16EF}" srcId="{09015623-E5B7-45BA-A043-8E9B87505D69}" destId="{49BDE2A1-9DDB-4724-81AC-0A3245C611C8}" srcOrd="5" destOrd="0" parTransId="{41768F71-EA28-41BD-89C6-13250842A7CB}" sibTransId="{3554A780-588F-4389-AE29-88FA5B8B2E81}"/>
    <dgm:cxn modelId="{9D4FE463-B718-974E-937E-DED5E6B0F0A8}" type="presOf" srcId="{C34A54DF-65A8-45FA-90BD-993560E87D32}" destId="{97F1F68B-6E2E-7E45-A27E-E45A58880B8D}" srcOrd="0" destOrd="0" presId="urn:microsoft.com/office/officeart/2005/8/layout/default"/>
    <dgm:cxn modelId="{A7CB716B-28E6-304D-939D-F03BA6859412}" type="presOf" srcId="{49BDE2A1-9DDB-4724-81AC-0A3245C611C8}" destId="{BD50AC8C-89F4-6649-A8EE-ECBF498DDD68}" srcOrd="0" destOrd="0" presId="urn:microsoft.com/office/officeart/2005/8/layout/default"/>
    <dgm:cxn modelId="{A5563D7F-D551-A74C-BCCB-8A97A3990842}" type="presOf" srcId="{BB1F755F-1668-4B79-B124-4083FAED90E4}" destId="{1159563D-5756-5140-97FB-2DBA25E9C182}" srcOrd="0" destOrd="0" presId="urn:microsoft.com/office/officeart/2005/8/layout/default"/>
    <dgm:cxn modelId="{104CCC7F-6230-4657-97B4-D2694D91608C}" srcId="{09015623-E5B7-45BA-A043-8E9B87505D69}" destId="{BB1F755F-1668-4B79-B124-4083FAED90E4}" srcOrd="3" destOrd="0" parTransId="{D271A143-A890-482D-87AF-9F0741FEB9E2}" sibTransId="{9F13B3D5-11E4-4A99-81FF-BB869AF26C14}"/>
    <dgm:cxn modelId="{5CF00F9B-93A7-1F42-BABB-31AA66B93F6B}" type="presOf" srcId="{1C2A920A-4F40-47F2-ADBB-DC8F67BA54B9}" destId="{C933B1E1-01BE-7643-934C-B5AC55924A28}" srcOrd="0" destOrd="0" presId="urn:microsoft.com/office/officeart/2005/8/layout/default"/>
    <dgm:cxn modelId="{1DE78BB4-D903-F548-8543-845A645AEBD9}" type="presOf" srcId="{55BF6E8C-E448-4B0A-907F-266C3142FAC1}" destId="{AAB4106C-A52D-AA41-83C8-20A92EE3ABC0}" srcOrd="0" destOrd="0" presId="urn:microsoft.com/office/officeart/2005/8/layout/default"/>
    <dgm:cxn modelId="{C92C40B5-89ED-4142-ABB3-EA8DE1E2C60A}" srcId="{09015623-E5B7-45BA-A043-8E9B87505D69}" destId="{55BF6E8C-E448-4B0A-907F-266C3142FAC1}" srcOrd="0" destOrd="0" parTransId="{8D4B4E3C-BCAC-4D37-9614-752D55A8B7FA}" sibTransId="{F77B0501-6817-48DD-8960-BED0A17973D6}"/>
    <dgm:cxn modelId="{F026D6BA-46EC-4D6D-ACC8-A2CFF8C7D9A5}" srcId="{09015623-E5B7-45BA-A043-8E9B87505D69}" destId="{C34A54DF-65A8-45FA-90BD-993560E87D32}" srcOrd="1" destOrd="0" parTransId="{FD35C96D-B952-4AC8-AFE4-796AD0F73271}" sibTransId="{B1621068-7563-43B1-8135-F7603D57585B}"/>
    <dgm:cxn modelId="{BE68BAC7-CA50-194F-946C-347758B68493}" type="presOf" srcId="{A40DDA4A-4286-494D-AA1F-9DB1A4D55816}" destId="{B06CF1B7-9AFE-6545-84DB-DD4FAB14E685}" srcOrd="0" destOrd="0" presId="urn:microsoft.com/office/officeart/2005/8/layout/default"/>
    <dgm:cxn modelId="{E2AFAEDA-7B17-D440-9D84-F5DC364BEB37}" type="presOf" srcId="{09015623-E5B7-45BA-A043-8E9B87505D69}" destId="{2399D00E-8BF5-084F-95F8-0655DD86D495}" srcOrd="0" destOrd="0" presId="urn:microsoft.com/office/officeart/2005/8/layout/default"/>
    <dgm:cxn modelId="{F74AA0E3-98EC-4035-A99E-A4A84B07896F}" srcId="{09015623-E5B7-45BA-A043-8E9B87505D69}" destId="{1C2A920A-4F40-47F2-ADBB-DC8F67BA54B9}" srcOrd="4" destOrd="0" parTransId="{77FB1100-44AD-4285-826B-ADE1E01F0069}" sibTransId="{1BC172D8-33EE-43BF-9D5B-39965AFBC283}"/>
    <dgm:cxn modelId="{D582F493-3329-DB44-82CA-C5846BFF0FD5}" type="presParOf" srcId="{2399D00E-8BF5-084F-95F8-0655DD86D495}" destId="{AAB4106C-A52D-AA41-83C8-20A92EE3ABC0}" srcOrd="0" destOrd="0" presId="urn:microsoft.com/office/officeart/2005/8/layout/default"/>
    <dgm:cxn modelId="{C8041D6A-D9CF-4C48-B61E-D43AC6FC796E}" type="presParOf" srcId="{2399D00E-8BF5-084F-95F8-0655DD86D495}" destId="{B762979D-A5FB-0E4D-B7DE-D51F559BF003}" srcOrd="1" destOrd="0" presId="urn:microsoft.com/office/officeart/2005/8/layout/default"/>
    <dgm:cxn modelId="{C634873F-733D-3143-B317-01C8B2D08B9A}" type="presParOf" srcId="{2399D00E-8BF5-084F-95F8-0655DD86D495}" destId="{97F1F68B-6E2E-7E45-A27E-E45A58880B8D}" srcOrd="2" destOrd="0" presId="urn:microsoft.com/office/officeart/2005/8/layout/default"/>
    <dgm:cxn modelId="{693A38AD-73A8-3B4E-91F1-6ECA7F507499}" type="presParOf" srcId="{2399D00E-8BF5-084F-95F8-0655DD86D495}" destId="{AF157A6F-6C9C-724E-8FD0-957BF5ED4A01}" srcOrd="3" destOrd="0" presId="urn:microsoft.com/office/officeart/2005/8/layout/default"/>
    <dgm:cxn modelId="{2905B82B-0CE6-8A4A-8071-E17CC3647469}" type="presParOf" srcId="{2399D00E-8BF5-084F-95F8-0655DD86D495}" destId="{B06CF1B7-9AFE-6545-84DB-DD4FAB14E685}" srcOrd="4" destOrd="0" presId="urn:microsoft.com/office/officeart/2005/8/layout/default"/>
    <dgm:cxn modelId="{F401BB47-6F2B-8A47-9979-1E5DAC69709C}" type="presParOf" srcId="{2399D00E-8BF5-084F-95F8-0655DD86D495}" destId="{B0322173-2FC9-1644-B60D-2E2CFBA630CD}" srcOrd="5" destOrd="0" presId="urn:microsoft.com/office/officeart/2005/8/layout/default"/>
    <dgm:cxn modelId="{66B47163-494D-9240-B1F3-6CB2869FFCF2}" type="presParOf" srcId="{2399D00E-8BF5-084F-95F8-0655DD86D495}" destId="{1159563D-5756-5140-97FB-2DBA25E9C182}" srcOrd="6" destOrd="0" presId="urn:microsoft.com/office/officeart/2005/8/layout/default"/>
    <dgm:cxn modelId="{8D9213E0-5C17-A245-B8B8-84F2F3D19AD0}" type="presParOf" srcId="{2399D00E-8BF5-084F-95F8-0655DD86D495}" destId="{012FF3DF-DE11-3D41-B945-54082D5FB3DF}" srcOrd="7" destOrd="0" presId="urn:microsoft.com/office/officeart/2005/8/layout/default"/>
    <dgm:cxn modelId="{F584D04B-A87B-9F49-9CA7-F0B39C0B3FF1}" type="presParOf" srcId="{2399D00E-8BF5-084F-95F8-0655DD86D495}" destId="{C933B1E1-01BE-7643-934C-B5AC55924A28}" srcOrd="8" destOrd="0" presId="urn:microsoft.com/office/officeart/2005/8/layout/default"/>
    <dgm:cxn modelId="{A6566AFD-E26C-C74A-8D78-2AF9895AB06E}" type="presParOf" srcId="{2399D00E-8BF5-084F-95F8-0655DD86D495}" destId="{DA9B0CE2-7CA1-9F40-83F1-0AC8AAD93BC5}" srcOrd="9" destOrd="0" presId="urn:microsoft.com/office/officeart/2005/8/layout/default"/>
    <dgm:cxn modelId="{EDC0AB18-F0DB-494B-9BDD-D5C6B925EBA2}" type="presParOf" srcId="{2399D00E-8BF5-084F-95F8-0655DD86D495}" destId="{BD50AC8C-89F4-6649-A8EE-ECBF498DDD6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4106C-A52D-AA41-83C8-20A92EE3ABC0}">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files/results to be downloadable (printable) </a:t>
          </a:r>
        </a:p>
      </dsp:txBody>
      <dsp:txXfrm>
        <a:off x="307345" y="1546"/>
        <a:ext cx="3222855" cy="1933713"/>
      </dsp:txXfrm>
    </dsp:sp>
    <dsp:sp modelId="{97F1F68B-6E2E-7E45-A27E-E45A58880B8D}">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additional departments or data fields to be added as needed by end user without expensive ongoing consultant fees </a:t>
          </a:r>
        </a:p>
      </dsp:txBody>
      <dsp:txXfrm>
        <a:off x="3852486" y="1546"/>
        <a:ext cx="3222855" cy="1933713"/>
      </dsp:txXfrm>
    </dsp:sp>
    <dsp:sp modelId="{B06CF1B7-9AFE-6545-84DB-DD4FAB14E685}">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need data to have cumulative capacity. E.g can view months separately or a total of them together </a:t>
          </a:r>
        </a:p>
      </dsp:txBody>
      <dsp:txXfrm>
        <a:off x="7397627" y="1546"/>
        <a:ext cx="3222855" cy="1933713"/>
      </dsp:txXfrm>
    </dsp:sp>
    <dsp:sp modelId="{1159563D-5756-5140-97FB-2DBA25E9C182}">
      <dsp:nvSpPr>
        <dsp:cNvPr id="0" name=""/>
        <dsp:cNvSpPr/>
      </dsp:nvSpPr>
      <dsp:spPr>
        <a:xfrm>
          <a:off x="307345"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back-end results should offer clear graphs/tables which can in time be used to review trends etc. and offer snapshot info for busy heads of departments </a:t>
          </a:r>
        </a:p>
      </dsp:txBody>
      <dsp:txXfrm>
        <a:off x="307345" y="2257545"/>
        <a:ext cx="3222855" cy="1933713"/>
      </dsp:txXfrm>
    </dsp:sp>
    <dsp:sp modelId="{C933B1E1-01BE-7643-934C-B5AC55924A28}">
      <dsp:nvSpPr>
        <dsp:cNvPr id="0" name=""/>
        <dsp:cNvSpPr/>
      </dsp:nvSpPr>
      <dsp:spPr>
        <a:xfrm>
          <a:off x="3852486" y="2257545"/>
          <a:ext cx="3222855" cy="19337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needs to be easy to use, but also ensuring a field isn’t missed. E.g can’t complete form until all points are filled - ideally stating which question is answered wrong </a:t>
          </a:r>
        </a:p>
      </dsp:txBody>
      <dsp:txXfrm>
        <a:off x="3852486" y="2257545"/>
        <a:ext cx="3222855" cy="1933713"/>
      </dsp:txXfrm>
    </dsp:sp>
    <dsp:sp modelId="{BD50AC8C-89F4-6649-A8EE-ECBF498DDD68}">
      <dsp:nvSpPr>
        <dsp:cNvPr id="0" name=""/>
        <dsp:cNvSpPr/>
      </dsp:nvSpPr>
      <dsp:spPr>
        <a:xfrm>
          <a:off x="7397627" y="2257545"/>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is dual language possible trough out or just back end? E.g. French, Creole, English</a:t>
          </a:r>
        </a:p>
      </dsp:txBody>
      <dsp:txXfrm>
        <a:off x="7397627" y="2257545"/>
        <a:ext cx="3222855" cy="19337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14B5-395B-8843-9FAB-6F5AB2F5C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164E7D-4632-7148-AB8D-6268A3B8B7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D062ED-B515-9040-8A0C-8028E353F596}"/>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F02772A8-B78D-CC41-A4B4-A7F122CDC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85806-A060-914C-83AC-7A1D17579BD7}"/>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1846077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5538-7535-C647-B2B0-D6C8329B30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5CDFA0-EC4D-8048-81DF-91FC00C92F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1B01D-A89F-974B-AD87-4B556F3E1058}"/>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788CA133-F77E-504A-875C-537EED12A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BEF70-7242-4A48-93E6-6061DA0ADB42}"/>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156000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46F482-87D1-0042-86D3-4F41CA26E2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AC9CF-381D-0648-A7D3-A5DA76979F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20F4B-1AEA-194A-B7B9-AF4CBA8B1558}"/>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7E7DE6C6-C205-A848-B114-5262565F7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024E4-1D66-A441-98A6-4CDA1AA4E94F}"/>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239885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ED46-F541-F345-A161-CE00F6E9EE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88612-1B82-5349-8193-DA2E961B67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98940-801A-7F48-BCB9-04B6E8585E0D}"/>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EA12529E-68D4-7242-BFAE-B25F4A312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FA8B4-0032-5C4D-9AF7-7E3D31D564A2}"/>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337180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6E68-4E53-CE4F-ABEE-5CAC9D87DA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2F7292-C88B-AA40-95F5-9460634879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A22C63-34C8-F34D-8139-7F93E5A2A813}"/>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78BD0548-A78D-1D46-8BD5-32D4F5C06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872A6-323A-DF4C-96A3-97620BE02778}"/>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281385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E33F-7040-004D-BC65-3CF2A9CFB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B1C5EC-1C40-1C45-B51D-8219E5E52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86592F-BE43-114A-B423-ACA4DE5150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39BB5-CC8C-2542-ADBE-EE9DE8E461EC}"/>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6" name="Footer Placeholder 5">
            <a:extLst>
              <a:ext uri="{FF2B5EF4-FFF2-40B4-BE49-F238E27FC236}">
                <a16:creationId xmlns:a16="http://schemas.microsoft.com/office/drawing/2014/main" id="{63F8609F-3D88-1C4F-9C1C-E79152361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CF6E0-669F-2849-8976-1F63C723C1E9}"/>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641778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CC2B-28B5-664E-BA72-E14B9DA24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0D849-3BF0-FA47-A604-9FAFE5E662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640E7E-168A-0F42-9902-9CC83F82F4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D1361F-E0C3-1448-978A-32B6680305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556C10-DC1A-CC46-828D-3C650E39F4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0BF5FC-AFBC-FB42-9228-0AEA8C50AC6C}"/>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8" name="Footer Placeholder 7">
            <a:extLst>
              <a:ext uri="{FF2B5EF4-FFF2-40B4-BE49-F238E27FC236}">
                <a16:creationId xmlns:a16="http://schemas.microsoft.com/office/drawing/2014/main" id="{3ACC3053-5BFF-FB45-A8F4-EC17060417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C70FA1-D0DC-F043-BC49-DD0C6F0A9940}"/>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2580668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19E0-5F4C-0746-8097-F5EFC7313E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737662-85E9-5A47-A00E-ADBE6DC5C732}"/>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4" name="Footer Placeholder 3">
            <a:extLst>
              <a:ext uri="{FF2B5EF4-FFF2-40B4-BE49-F238E27FC236}">
                <a16:creationId xmlns:a16="http://schemas.microsoft.com/office/drawing/2014/main" id="{0DEE8C95-CCEB-5D48-982F-586FB198BA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E3532A-3E62-0D49-BD78-3E836163B50E}"/>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131701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7FB0C-5223-B947-A4ED-267D1179FBDB}"/>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3" name="Footer Placeholder 2">
            <a:extLst>
              <a:ext uri="{FF2B5EF4-FFF2-40B4-BE49-F238E27FC236}">
                <a16:creationId xmlns:a16="http://schemas.microsoft.com/office/drawing/2014/main" id="{A5CDA81F-50ED-7A47-9121-C834B07524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F1AA5-4879-2547-8CCD-48ACAAAA625B}"/>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147335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44E0-70B8-3345-8DAA-1332A9D91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69212E-19F1-4946-9366-AA295A430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18F29E-C03C-E744-8394-6ABA6A7B6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42A8FA-E477-414F-936D-B6CFA65EC137}"/>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6" name="Footer Placeholder 5">
            <a:extLst>
              <a:ext uri="{FF2B5EF4-FFF2-40B4-BE49-F238E27FC236}">
                <a16:creationId xmlns:a16="http://schemas.microsoft.com/office/drawing/2014/main" id="{0AD92CE2-91A6-B94D-8746-18312BB009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BD1CE-B5E0-DE4D-BA40-10AD7FA677D1}"/>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250842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2624-7097-A84E-9491-217703DD9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73A3EB-251D-7547-B390-475C8F7AF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5BC522-EDF0-FF42-B09F-C4FBA8EBB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F152ED-0319-6F4C-A57D-2E4EEA234DA3}"/>
              </a:ext>
            </a:extLst>
          </p:cNvPr>
          <p:cNvSpPr>
            <a:spLocks noGrp="1"/>
          </p:cNvSpPr>
          <p:nvPr>
            <p:ph type="dt" sz="half" idx="10"/>
          </p:nvPr>
        </p:nvSpPr>
        <p:spPr/>
        <p:txBody>
          <a:bodyPr/>
          <a:lstStyle/>
          <a:p>
            <a:fld id="{FA8898B8-218D-CE46-A22E-CDFB93772FC8}" type="datetimeFigureOut">
              <a:rPr lang="en-US" smtClean="0"/>
              <a:t>9/13/21</a:t>
            </a:fld>
            <a:endParaRPr lang="en-US"/>
          </a:p>
        </p:txBody>
      </p:sp>
      <p:sp>
        <p:nvSpPr>
          <p:cNvPr id="6" name="Footer Placeholder 5">
            <a:extLst>
              <a:ext uri="{FF2B5EF4-FFF2-40B4-BE49-F238E27FC236}">
                <a16:creationId xmlns:a16="http://schemas.microsoft.com/office/drawing/2014/main" id="{BBC2F163-94CA-F847-9BA5-FCD7912BE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878802-8D69-8746-9747-2FBAB21FD9E6}"/>
              </a:ext>
            </a:extLst>
          </p:cNvPr>
          <p:cNvSpPr>
            <a:spLocks noGrp="1"/>
          </p:cNvSpPr>
          <p:nvPr>
            <p:ph type="sldNum" sz="quarter" idx="12"/>
          </p:nvPr>
        </p:nvSpPr>
        <p:spPr/>
        <p:txBody>
          <a:bodyPr/>
          <a:lstStyle/>
          <a:p>
            <a:fld id="{8EE800E9-9B27-0A41-90FF-24802B76A393}" type="slidenum">
              <a:rPr lang="en-US" smtClean="0"/>
              <a:t>‹#›</a:t>
            </a:fld>
            <a:endParaRPr lang="en-US"/>
          </a:p>
        </p:txBody>
      </p:sp>
    </p:spTree>
    <p:extLst>
      <p:ext uri="{BB962C8B-B14F-4D97-AF65-F5344CB8AC3E}">
        <p14:creationId xmlns:p14="http://schemas.microsoft.com/office/powerpoint/2010/main" val="107324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044ECD-A369-8540-8426-774E22377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21A873-F14B-D446-B32F-06B5C10F1D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05CBE-A09C-7E46-B60E-B50A807F3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898B8-218D-CE46-A22E-CDFB93772FC8}" type="datetimeFigureOut">
              <a:rPr lang="en-US" smtClean="0"/>
              <a:t>9/13/21</a:t>
            </a:fld>
            <a:endParaRPr lang="en-US"/>
          </a:p>
        </p:txBody>
      </p:sp>
      <p:sp>
        <p:nvSpPr>
          <p:cNvPr id="5" name="Footer Placeholder 4">
            <a:extLst>
              <a:ext uri="{FF2B5EF4-FFF2-40B4-BE49-F238E27FC236}">
                <a16:creationId xmlns:a16="http://schemas.microsoft.com/office/drawing/2014/main" id="{947A151F-35AA-3346-801D-C7AB85870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BB2FFD-1680-7A43-83D1-ABF47E2B7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800E9-9B27-0A41-90FF-24802B76A393}" type="slidenum">
              <a:rPr lang="en-US" smtClean="0"/>
              <a:t>‹#›</a:t>
            </a:fld>
            <a:endParaRPr lang="en-US"/>
          </a:p>
        </p:txBody>
      </p:sp>
    </p:spTree>
    <p:extLst>
      <p:ext uri="{BB962C8B-B14F-4D97-AF65-F5344CB8AC3E}">
        <p14:creationId xmlns:p14="http://schemas.microsoft.com/office/powerpoint/2010/main" val="1297616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8A3D3-307C-B74F-9274-9970300236FD}"/>
              </a:ext>
            </a:extLst>
          </p:cNvPr>
          <p:cNvPicPr>
            <a:picLocks noChangeAspect="1"/>
          </p:cNvPicPr>
          <p:nvPr/>
        </p:nvPicPr>
        <p:blipFill>
          <a:blip r:embed="rId2"/>
          <a:stretch>
            <a:fillRect/>
          </a:stretch>
        </p:blipFill>
        <p:spPr>
          <a:xfrm>
            <a:off x="385384" y="1508167"/>
            <a:ext cx="11377044" cy="2766949"/>
          </a:xfrm>
          <a:prstGeom prst="rect">
            <a:avLst/>
          </a:prstGeom>
        </p:spPr>
      </p:pic>
    </p:spTree>
    <p:extLst>
      <p:ext uri="{BB962C8B-B14F-4D97-AF65-F5344CB8AC3E}">
        <p14:creationId xmlns:p14="http://schemas.microsoft.com/office/powerpoint/2010/main" val="157191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EE8F2B-D8AE-CE42-A7B5-B1A5FAEE257F}"/>
              </a:ext>
            </a:extLst>
          </p:cNvPr>
          <p:cNvSpPr txBox="1"/>
          <p:nvPr/>
        </p:nvSpPr>
        <p:spPr>
          <a:xfrm>
            <a:off x="2901124" y="357759"/>
            <a:ext cx="1792224" cy="369332"/>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REHAB</a:t>
            </a:r>
          </a:p>
        </p:txBody>
      </p:sp>
      <p:sp>
        <p:nvSpPr>
          <p:cNvPr id="5" name="TextBox 4">
            <a:extLst>
              <a:ext uri="{FF2B5EF4-FFF2-40B4-BE49-F238E27FC236}">
                <a16:creationId xmlns:a16="http://schemas.microsoft.com/office/drawing/2014/main" id="{8A38BE43-4D82-6842-90CE-B5E09B8052D5}"/>
              </a:ext>
            </a:extLst>
          </p:cNvPr>
          <p:cNvSpPr txBox="1"/>
          <p:nvPr/>
        </p:nvSpPr>
        <p:spPr>
          <a:xfrm>
            <a:off x="4996624" y="357759"/>
            <a:ext cx="1792224" cy="369332"/>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NICU/PAEDS</a:t>
            </a:r>
          </a:p>
        </p:txBody>
      </p:sp>
      <p:sp>
        <p:nvSpPr>
          <p:cNvPr id="6" name="TextBox 5">
            <a:extLst>
              <a:ext uri="{FF2B5EF4-FFF2-40B4-BE49-F238E27FC236}">
                <a16:creationId xmlns:a16="http://schemas.microsoft.com/office/drawing/2014/main" id="{FC49A8D9-A0D5-1C49-8AD9-916A4FF33C0B}"/>
              </a:ext>
            </a:extLst>
          </p:cNvPr>
          <p:cNvSpPr txBox="1"/>
          <p:nvPr/>
        </p:nvSpPr>
        <p:spPr>
          <a:xfrm>
            <a:off x="2901123" y="1266936"/>
            <a:ext cx="6106097"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dirty="0"/>
              <a:t>Same MSPP data required </a:t>
            </a:r>
          </a:p>
        </p:txBody>
      </p:sp>
      <p:cxnSp>
        <p:nvCxnSpPr>
          <p:cNvPr id="7" name="Straight Arrow Connector 6">
            <a:extLst>
              <a:ext uri="{FF2B5EF4-FFF2-40B4-BE49-F238E27FC236}">
                <a16:creationId xmlns:a16="http://schemas.microsoft.com/office/drawing/2014/main" id="{64965F0B-3CEC-AE41-9004-E1040BDA559C}"/>
              </a:ext>
            </a:extLst>
          </p:cNvPr>
          <p:cNvCxnSpPr>
            <a:cxnSpLocks/>
          </p:cNvCxnSpPr>
          <p:nvPr/>
        </p:nvCxnSpPr>
        <p:spPr>
          <a:xfrm>
            <a:off x="3797236" y="799099"/>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8DE9601-ED88-5442-B8D3-BA2A3C78BC75}"/>
              </a:ext>
            </a:extLst>
          </p:cNvPr>
          <p:cNvCxnSpPr>
            <a:cxnSpLocks/>
          </p:cNvCxnSpPr>
          <p:nvPr/>
        </p:nvCxnSpPr>
        <p:spPr>
          <a:xfrm>
            <a:off x="5892736" y="799098"/>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5629AC-E433-1547-B8FC-0D5F14D23BBE}"/>
              </a:ext>
            </a:extLst>
          </p:cNvPr>
          <p:cNvSpPr txBox="1"/>
          <p:nvPr/>
        </p:nvSpPr>
        <p:spPr>
          <a:xfrm>
            <a:off x="7214997" y="357759"/>
            <a:ext cx="1792224" cy="646331"/>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5? Other departments</a:t>
            </a:r>
          </a:p>
        </p:txBody>
      </p:sp>
      <p:cxnSp>
        <p:nvCxnSpPr>
          <p:cNvPr id="10" name="Straight Arrow Connector 9">
            <a:extLst>
              <a:ext uri="{FF2B5EF4-FFF2-40B4-BE49-F238E27FC236}">
                <a16:creationId xmlns:a16="http://schemas.microsoft.com/office/drawing/2014/main" id="{5499D53A-D8AF-6B47-B64A-037BAC1E686A}"/>
              </a:ext>
            </a:extLst>
          </p:cNvPr>
          <p:cNvCxnSpPr>
            <a:cxnSpLocks/>
          </p:cNvCxnSpPr>
          <p:nvPr/>
        </p:nvCxnSpPr>
        <p:spPr>
          <a:xfrm>
            <a:off x="8145399" y="1004090"/>
            <a:ext cx="0" cy="26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F6F368-95EA-7747-AE1B-E8F9CCD8B5E8}"/>
              </a:ext>
            </a:extLst>
          </p:cNvPr>
          <p:cNvCxnSpPr>
            <a:cxnSpLocks/>
          </p:cNvCxnSpPr>
          <p:nvPr/>
        </p:nvCxnSpPr>
        <p:spPr>
          <a:xfrm>
            <a:off x="5892736" y="1636268"/>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15FDEF5-53E7-E441-BC2F-5EF465154B62}"/>
              </a:ext>
            </a:extLst>
          </p:cNvPr>
          <p:cNvPicPr>
            <a:picLocks noChangeAspect="1"/>
          </p:cNvPicPr>
          <p:nvPr/>
        </p:nvPicPr>
        <p:blipFill>
          <a:blip r:embed="rId2"/>
          <a:stretch>
            <a:fillRect/>
          </a:stretch>
        </p:blipFill>
        <p:spPr>
          <a:xfrm>
            <a:off x="3382421" y="2210672"/>
            <a:ext cx="5143500" cy="3784600"/>
          </a:xfrm>
          <a:prstGeom prst="rect">
            <a:avLst/>
          </a:prstGeom>
        </p:spPr>
      </p:pic>
      <p:sp>
        <p:nvSpPr>
          <p:cNvPr id="16" name="TextBox 15">
            <a:extLst>
              <a:ext uri="{FF2B5EF4-FFF2-40B4-BE49-F238E27FC236}">
                <a16:creationId xmlns:a16="http://schemas.microsoft.com/office/drawing/2014/main" id="{43EB55C3-B6CC-D141-80D1-37994547ED99}"/>
              </a:ext>
            </a:extLst>
          </p:cNvPr>
          <p:cNvSpPr txBox="1"/>
          <p:nvPr/>
        </p:nvSpPr>
        <p:spPr>
          <a:xfrm>
            <a:off x="8844914" y="2902643"/>
            <a:ext cx="3171827" cy="1200329"/>
          </a:xfrm>
          <a:prstGeom prst="rect">
            <a:avLst/>
          </a:prstGeom>
          <a:noFill/>
        </p:spPr>
        <p:txBody>
          <a:bodyPr wrap="square" rtlCol="0">
            <a:spAutoFit/>
          </a:bodyPr>
          <a:lstStyle/>
          <a:p>
            <a:pPr algn="ctr"/>
            <a:r>
              <a:rPr lang="en-US" dirty="0"/>
              <a:t>The Ministry of Health requires us to gather this info 1 x per month from the relevant departments</a:t>
            </a:r>
          </a:p>
        </p:txBody>
      </p:sp>
    </p:spTree>
    <p:extLst>
      <p:ext uri="{BB962C8B-B14F-4D97-AF65-F5344CB8AC3E}">
        <p14:creationId xmlns:p14="http://schemas.microsoft.com/office/powerpoint/2010/main" val="194973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64E3C-D34B-D34D-B3A5-F469468CC25D}"/>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ADDITIONAL DATA</a:t>
            </a:r>
          </a:p>
        </p:txBody>
      </p:sp>
      <p:pic>
        <p:nvPicPr>
          <p:cNvPr id="6" name="Graphic 5" descr="Bar chart">
            <a:extLst>
              <a:ext uri="{FF2B5EF4-FFF2-40B4-BE49-F238E27FC236}">
                <a16:creationId xmlns:a16="http://schemas.microsoft.com/office/drawing/2014/main" id="{E4CD058E-B109-449C-9F8C-B36A9C82AD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Bar chart">
            <a:extLst>
              <a:ext uri="{FF2B5EF4-FFF2-40B4-BE49-F238E27FC236}">
                <a16:creationId xmlns:a16="http://schemas.microsoft.com/office/drawing/2014/main" id="{23730613-E0DA-48DD-856C-C0F2033D48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95605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025BCD-240B-974F-9D9F-02CC78FAF1A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Other Points to Consider</a:t>
            </a:r>
          </a:p>
        </p:txBody>
      </p:sp>
      <p:graphicFrame>
        <p:nvGraphicFramePr>
          <p:cNvPr id="34" name="Content Placeholder 2">
            <a:extLst>
              <a:ext uri="{FF2B5EF4-FFF2-40B4-BE49-F238E27FC236}">
                <a16:creationId xmlns:a16="http://schemas.microsoft.com/office/drawing/2014/main" id="{1A6E0D4E-480E-4BEF-9E23-44CAB8725784}"/>
              </a:ext>
            </a:extLst>
          </p:cNvPr>
          <p:cNvGraphicFramePr>
            <a:graphicFrameLocks noGrp="1"/>
          </p:cNvGraphicFramePr>
          <p:nvPr>
            <p:ph idx="1"/>
            <p:extLst>
              <p:ext uri="{D42A27DB-BD31-4B8C-83A1-F6EECF244321}">
                <p14:modId xmlns:p14="http://schemas.microsoft.com/office/powerpoint/2010/main" val="383599562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372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446C7EC-0D01-6046-91D4-F2034B012C67}"/>
              </a:ext>
            </a:extLst>
          </p:cNvPr>
          <p:cNvSpPr txBox="1"/>
          <p:nvPr/>
        </p:nvSpPr>
        <p:spPr>
          <a:xfrm>
            <a:off x="682268" y="368291"/>
            <a:ext cx="5050973" cy="646331"/>
          </a:xfrm>
          <a:prstGeom prst="rect">
            <a:avLst/>
          </a:prstGeom>
          <a:solidFill>
            <a:schemeClr val="accent4">
              <a:lumMod val="40000"/>
              <a:lumOff val="60000"/>
            </a:schemeClr>
          </a:solidFill>
          <a:ln>
            <a:solidFill>
              <a:schemeClr val="accent1"/>
            </a:solidFill>
          </a:ln>
        </p:spPr>
        <p:txBody>
          <a:bodyPr wrap="square" rtlCol="0">
            <a:spAutoFit/>
          </a:bodyPr>
          <a:lstStyle>
            <a:defPPr>
              <a:defRPr lang="en-US"/>
            </a:defPPr>
            <a:lvl1pPr>
              <a:defRPr sz="3600"/>
            </a:lvl1pPr>
          </a:lstStyle>
          <a:p>
            <a:r>
              <a:rPr lang="en-US" dirty="0"/>
              <a:t>CASE STUDY Home Page</a:t>
            </a:r>
          </a:p>
        </p:txBody>
      </p:sp>
      <p:sp>
        <p:nvSpPr>
          <p:cNvPr id="20" name="TextBox 19">
            <a:extLst>
              <a:ext uri="{FF2B5EF4-FFF2-40B4-BE49-F238E27FC236}">
                <a16:creationId xmlns:a16="http://schemas.microsoft.com/office/drawing/2014/main" id="{1A39B845-5CA3-2C48-9BE1-783E8467DA04}"/>
              </a:ext>
            </a:extLst>
          </p:cNvPr>
          <p:cNvSpPr txBox="1"/>
          <p:nvPr/>
        </p:nvSpPr>
        <p:spPr>
          <a:xfrm>
            <a:off x="7108369" y="1204143"/>
            <a:ext cx="1306288" cy="1877437"/>
          </a:xfrm>
          <a:prstGeom prst="rect">
            <a:avLst/>
          </a:prstGeom>
          <a:noFill/>
          <a:ln>
            <a:solidFill>
              <a:schemeClr val="accent5">
                <a:lumMod val="75000"/>
              </a:schemeClr>
            </a:solidFill>
          </a:ln>
        </p:spPr>
        <p:txBody>
          <a:bodyPr wrap="square" rtlCol="0">
            <a:spAutoFit/>
          </a:bodyPr>
          <a:lstStyle/>
          <a:p>
            <a:r>
              <a:rPr lang="en-US" sz="1600" dirty="0"/>
              <a:t>NEW CASE STUDY </a:t>
            </a:r>
            <a:r>
              <a:rPr lang="en-US" sz="1200" dirty="0"/>
              <a:t>(button) but ideally notifying user when next case study is due or a star for instance if done or alert when overdue</a:t>
            </a:r>
          </a:p>
        </p:txBody>
      </p:sp>
      <p:cxnSp>
        <p:nvCxnSpPr>
          <p:cNvPr id="3" name="Straight Arrow Connector 2">
            <a:extLst>
              <a:ext uri="{FF2B5EF4-FFF2-40B4-BE49-F238E27FC236}">
                <a16:creationId xmlns:a16="http://schemas.microsoft.com/office/drawing/2014/main" id="{B9693032-8ED2-0046-9AA4-31600B867908}"/>
              </a:ext>
            </a:extLst>
          </p:cNvPr>
          <p:cNvCxnSpPr/>
          <p:nvPr/>
        </p:nvCxnSpPr>
        <p:spPr>
          <a:xfrm>
            <a:off x="7750627" y="2896914"/>
            <a:ext cx="0" cy="96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382BB27-5667-BD49-9417-FA727B64F38E}"/>
              </a:ext>
            </a:extLst>
          </p:cNvPr>
          <p:cNvSpPr txBox="1"/>
          <p:nvPr/>
        </p:nvSpPr>
        <p:spPr>
          <a:xfrm>
            <a:off x="5170712" y="3935164"/>
            <a:ext cx="5268688" cy="2554545"/>
          </a:xfrm>
          <a:prstGeom prst="rect">
            <a:avLst/>
          </a:prstGeom>
          <a:noFill/>
          <a:ln>
            <a:solidFill>
              <a:schemeClr val="accent5">
                <a:lumMod val="75000"/>
              </a:schemeClr>
            </a:solidFill>
          </a:ln>
        </p:spPr>
        <p:txBody>
          <a:bodyPr wrap="square" rtlCol="0">
            <a:spAutoFit/>
          </a:bodyPr>
          <a:lstStyle/>
          <a:p>
            <a:r>
              <a:rPr lang="en-US" sz="1600" dirty="0"/>
              <a:t>Should include things like (1) has permission been sought from patient/staff member for this story (2) automated fields with word limit with specific questions. E.g. tell us about this patient story… (3) way to easily upload photos – perhaps with example of a good photo (4) easy to download info for social media use etc. (5) translate function so staff can input in Creole or French but UK team can read in English? This doesn’t have to be a patient story. Could be some training that happened, a patient coming back to say thanks, new equipment. </a:t>
            </a:r>
            <a:endParaRPr lang="en-US" sz="1200" dirty="0"/>
          </a:p>
        </p:txBody>
      </p:sp>
      <p:sp>
        <p:nvSpPr>
          <p:cNvPr id="25" name="TextBox 24">
            <a:extLst>
              <a:ext uri="{FF2B5EF4-FFF2-40B4-BE49-F238E27FC236}">
                <a16:creationId xmlns:a16="http://schemas.microsoft.com/office/drawing/2014/main" id="{379C596A-83C5-484F-9D49-617594F727DD}"/>
              </a:ext>
            </a:extLst>
          </p:cNvPr>
          <p:cNvSpPr txBox="1"/>
          <p:nvPr/>
        </p:nvSpPr>
        <p:spPr>
          <a:xfrm>
            <a:off x="4125683" y="1257143"/>
            <a:ext cx="1306288" cy="1569660"/>
          </a:xfrm>
          <a:prstGeom prst="rect">
            <a:avLst/>
          </a:prstGeom>
          <a:noFill/>
          <a:ln>
            <a:solidFill>
              <a:schemeClr val="accent5">
                <a:lumMod val="75000"/>
              </a:schemeClr>
            </a:solidFill>
          </a:ln>
        </p:spPr>
        <p:txBody>
          <a:bodyPr wrap="square" rtlCol="0">
            <a:spAutoFit/>
          </a:bodyPr>
          <a:lstStyle/>
          <a:p>
            <a:r>
              <a:rPr lang="en-US" sz="1600" dirty="0"/>
              <a:t>PREVIOUS CASE STUDIES </a:t>
            </a:r>
            <a:r>
              <a:rPr lang="en-US" sz="1200" dirty="0"/>
              <a:t>A button that takes you through to log of previous case studies</a:t>
            </a:r>
          </a:p>
        </p:txBody>
      </p:sp>
    </p:spTree>
    <p:extLst>
      <p:ext uri="{BB962C8B-B14F-4D97-AF65-F5344CB8AC3E}">
        <p14:creationId xmlns:p14="http://schemas.microsoft.com/office/powerpoint/2010/main" val="289863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25BCD-240B-974F-9D9F-02CC78FAF1A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b="1" kern="1200" dirty="0">
                <a:solidFill>
                  <a:schemeClr val="tx1"/>
                </a:solidFill>
                <a:latin typeface="+mj-lt"/>
                <a:ea typeface="+mj-ea"/>
                <a:cs typeface="+mj-cs"/>
              </a:rPr>
              <a:t>EXTRA IDEAS</a:t>
            </a:r>
          </a:p>
        </p:txBody>
      </p:sp>
      <p:sp>
        <p:nvSpPr>
          <p:cNvPr id="68"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41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28805C5-C794-2D40-B7D1-49F8237B1B6B}"/>
              </a:ext>
            </a:extLst>
          </p:cNvPr>
          <p:cNvSpPr txBox="1"/>
          <p:nvPr/>
        </p:nvSpPr>
        <p:spPr>
          <a:xfrm>
            <a:off x="5170711" y="2150025"/>
            <a:ext cx="1306288" cy="2062103"/>
          </a:xfrm>
          <a:prstGeom prst="rect">
            <a:avLst/>
          </a:prstGeom>
          <a:noFill/>
          <a:ln>
            <a:solidFill>
              <a:schemeClr val="accent5">
                <a:lumMod val="75000"/>
              </a:schemeClr>
            </a:solidFill>
          </a:ln>
        </p:spPr>
        <p:txBody>
          <a:bodyPr wrap="square" rtlCol="0">
            <a:spAutoFit/>
          </a:bodyPr>
          <a:lstStyle/>
          <a:p>
            <a:r>
              <a:rPr lang="en-US" sz="1600" dirty="0"/>
              <a:t>EMPLOYEE OF MONTH </a:t>
            </a:r>
            <a:r>
              <a:rPr lang="en-US" sz="1200" dirty="0"/>
              <a:t>(button) but ideally notifying user when next data submission is due or a star for instance if done or warning if overdue</a:t>
            </a:r>
          </a:p>
        </p:txBody>
      </p:sp>
      <p:cxnSp>
        <p:nvCxnSpPr>
          <p:cNvPr id="15" name="Straight Arrow Connector 14">
            <a:extLst>
              <a:ext uri="{FF2B5EF4-FFF2-40B4-BE49-F238E27FC236}">
                <a16:creationId xmlns:a16="http://schemas.microsoft.com/office/drawing/2014/main" id="{A7E399AD-8A70-D643-80E8-1A9F376EE2B9}"/>
              </a:ext>
            </a:extLst>
          </p:cNvPr>
          <p:cNvCxnSpPr/>
          <p:nvPr/>
        </p:nvCxnSpPr>
        <p:spPr>
          <a:xfrm>
            <a:off x="5769427" y="4212128"/>
            <a:ext cx="0" cy="96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3284AFA-B69D-1E46-860E-9EAB83EFDD57}"/>
              </a:ext>
            </a:extLst>
          </p:cNvPr>
          <p:cNvSpPr txBox="1"/>
          <p:nvPr/>
        </p:nvSpPr>
        <p:spPr>
          <a:xfrm>
            <a:off x="3309254" y="5180957"/>
            <a:ext cx="5268688" cy="830997"/>
          </a:xfrm>
          <a:prstGeom prst="rect">
            <a:avLst/>
          </a:prstGeom>
          <a:noFill/>
          <a:ln>
            <a:solidFill>
              <a:schemeClr val="accent5">
                <a:lumMod val="75000"/>
              </a:schemeClr>
            </a:solidFill>
          </a:ln>
        </p:spPr>
        <p:txBody>
          <a:bodyPr wrap="square" rtlCol="0">
            <a:spAutoFit/>
          </a:bodyPr>
          <a:lstStyle/>
          <a:p>
            <a:r>
              <a:rPr lang="en-US" sz="1600" dirty="0"/>
              <a:t>Similar to case study, easy way (with fields and photo capture) for Heads of Department to vote for HCBH Employee of the Month (questions like, Who, Why </a:t>
            </a:r>
            <a:r>
              <a:rPr lang="en-US" sz="1600" dirty="0" err="1"/>
              <a:t>etc</a:t>
            </a:r>
            <a:r>
              <a:rPr lang="en-US" sz="1600" dirty="0"/>
              <a:t>…)</a:t>
            </a:r>
            <a:endParaRPr lang="en-US" sz="1200" dirty="0"/>
          </a:p>
        </p:txBody>
      </p:sp>
      <p:cxnSp>
        <p:nvCxnSpPr>
          <p:cNvPr id="29" name="Straight Arrow Connector 28">
            <a:extLst>
              <a:ext uri="{FF2B5EF4-FFF2-40B4-BE49-F238E27FC236}">
                <a16:creationId xmlns:a16="http://schemas.microsoft.com/office/drawing/2014/main" id="{516B60A2-8D11-4B4F-85C3-0DB36A8720B0}"/>
              </a:ext>
            </a:extLst>
          </p:cNvPr>
          <p:cNvCxnSpPr>
            <a:cxnSpLocks/>
          </p:cNvCxnSpPr>
          <p:nvPr/>
        </p:nvCxnSpPr>
        <p:spPr>
          <a:xfrm>
            <a:off x="6618514" y="3544793"/>
            <a:ext cx="566056" cy="48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6530B7A-B41A-3E46-A2A8-CFEA52C88D9E}"/>
              </a:ext>
            </a:extLst>
          </p:cNvPr>
          <p:cNvSpPr txBox="1"/>
          <p:nvPr/>
        </p:nvSpPr>
        <p:spPr>
          <a:xfrm>
            <a:off x="7184570" y="3919740"/>
            <a:ext cx="3472546" cy="584775"/>
          </a:xfrm>
          <a:prstGeom prst="rect">
            <a:avLst/>
          </a:prstGeom>
          <a:noFill/>
          <a:ln>
            <a:solidFill>
              <a:schemeClr val="accent5">
                <a:lumMod val="75000"/>
              </a:schemeClr>
            </a:solidFill>
          </a:ln>
        </p:spPr>
        <p:txBody>
          <a:bodyPr wrap="square" rtlCol="0">
            <a:spAutoFit/>
          </a:bodyPr>
          <a:lstStyle/>
          <a:p>
            <a:r>
              <a:rPr lang="en-US" sz="1600" b="1" dirty="0"/>
              <a:t>Historical awards or recommendations?</a:t>
            </a:r>
            <a:endParaRPr lang="en-US" sz="1200" dirty="0"/>
          </a:p>
        </p:txBody>
      </p:sp>
      <p:sp>
        <p:nvSpPr>
          <p:cNvPr id="10" name="TextBox 9">
            <a:extLst>
              <a:ext uri="{FF2B5EF4-FFF2-40B4-BE49-F238E27FC236}">
                <a16:creationId xmlns:a16="http://schemas.microsoft.com/office/drawing/2014/main" id="{5434D4FD-E942-D84C-856E-3DD7B7FA7691}"/>
              </a:ext>
            </a:extLst>
          </p:cNvPr>
          <p:cNvSpPr txBox="1"/>
          <p:nvPr/>
        </p:nvSpPr>
        <p:spPr>
          <a:xfrm>
            <a:off x="524571" y="472276"/>
            <a:ext cx="6172791" cy="646331"/>
          </a:xfrm>
          <a:prstGeom prst="rect">
            <a:avLst/>
          </a:prstGeom>
          <a:solidFill>
            <a:schemeClr val="accent6">
              <a:lumMod val="40000"/>
              <a:lumOff val="60000"/>
            </a:schemeClr>
          </a:solidFill>
          <a:ln>
            <a:solidFill>
              <a:schemeClr val="accent1"/>
            </a:solidFill>
          </a:ln>
        </p:spPr>
        <p:txBody>
          <a:bodyPr wrap="square" rtlCol="0">
            <a:spAutoFit/>
          </a:bodyPr>
          <a:lstStyle/>
          <a:p>
            <a:r>
              <a:rPr lang="en-US" sz="3600" dirty="0"/>
              <a:t>Department Home Page</a:t>
            </a:r>
          </a:p>
        </p:txBody>
      </p:sp>
    </p:spTree>
    <p:extLst>
      <p:ext uri="{BB962C8B-B14F-4D97-AF65-F5344CB8AC3E}">
        <p14:creationId xmlns:p14="http://schemas.microsoft.com/office/powerpoint/2010/main" val="587461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446C7EC-0D01-6046-91D4-F2034B012C67}"/>
              </a:ext>
            </a:extLst>
          </p:cNvPr>
          <p:cNvSpPr txBox="1"/>
          <p:nvPr/>
        </p:nvSpPr>
        <p:spPr>
          <a:xfrm>
            <a:off x="524571" y="472276"/>
            <a:ext cx="6172791"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US" sz="3600" dirty="0"/>
              <a:t>BIOMECHANIC Page</a:t>
            </a:r>
          </a:p>
        </p:txBody>
      </p:sp>
      <p:sp>
        <p:nvSpPr>
          <p:cNvPr id="23" name="TextBox 22">
            <a:extLst>
              <a:ext uri="{FF2B5EF4-FFF2-40B4-BE49-F238E27FC236}">
                <a16:creationId xmlns:a16="http://schemas.microsoft.com/office/drawing/2014/main" id="{7C2B71BC-5618-244C-8B85-6DB6FDEC5761}"/>
              </a:ext>
            </a:extLst>
          </p:cNvPr>
          <p:cNvSpPr txBox="1"/>
          <p:nvPr/>
        </p:nvSpPr>
        <p:spPr>
          <a:xfrm>
            <a:off x="4190997" y="1394712"/>
            <a:ext cx="3178630" cy="707886"/>
          </a:xfrm>
          <a:prstGeom prst="rect">
            <a:avLst/>
          </a:prstGeom>
          <a:noFill/>
          <a:ln>
            <a:solidFill>
              <a:schemeClr val="accent5">
                <a:lumMod val="75000"/>
              </a:schemeClr>
            </a:solidFill>
          </a:ln>
        </p:spPr>
        <p:txBody>
          <a:bodyPr wrap="square" rtlCol="0">
            <a:spAutoFit/>
          </a:bodyPr>
          <a:lstStyle/>
          <a:p>
            <a:r>
              <a:rPr lang="en-US" sz="1600" dirty="0"/>
              <a:t>BIOMECHANIC SUPPORT </a:t>
            </a:r>
            <a:r>
              <a:rPr lang="en-US" sz="1200" dirty="0"/>
              <a:t>(if there’s time). All Biomed fixes should be entered through this page…</a:t>
            </a:r>
          </a:p>
        </p:txBody>
      </p:sp>
      <p:cxnSp>
        <p:nvCxnSpPr>
          <p:cNvPr id="15" name="Straight Arrow Connector 14">
            <a:extLst>
              <a:ext uri="{FF2B5EF4-FFF2-40B4-BE49-F238E27FC236}">
                <a16:creationId xmlns:a16="http://schemas.microsoft.com/office/drawing/2014/main" id="{F55D0127-FEAD-A64F-A878-047F095A1F3F}"/>
              </a:ext>
            </a:extLst>
          </p:cNvPr>
          <p:cNvCxnSpPr>
            <a:cxnSpLocks/>
          </p:cNvCxnSpPr>
          <p:nvPr/>
        </p:nvCxnSpPr>
        <p:spPr>
          <a:xfrm flipH="1">
            <a:off x="2819400" y="1917932"/>
            <a:ext cx="2035627" cy="955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E23D15-4494-CE49-83C6-970FAB198569}"/>
              </a:ext>
            </a:extLst>
          </p:cNvPr>
          <p:cNvSpPr txBox="1"/>
          <p:nvPr/>
        </p:nvSpPr>
        <p:spPr>
          <a:xfrm>
            <a:off x="283028" y="2395880"/>
            <a:ext cx="2460172" cy="4031873"/>
          </a:xfrm>
          <a:prstGeom prst="rect">
            <a:avLst/>
          </a:prstGeom>
          <a:noFill/>
          <a:ln>
            <a:solidFill>
              <a:schemeClr val="accent5">
                <a:lumMod val="75000"/>
              </a:schemeClr>
            </a:solidFill>
          </a:ln>
        </p:spPr>
        <p:txBody>
          <a:bodyPr wrap="square" rtlCol="0">
            <a:spAutoFit/>
          </a:bodyPr>
          <a:lstStyle/>
          <a:p>
            <a:r>
              <a:rPr lang="en-US" sz="1600" b="1" dirty="0"/>
              <a:t>REPORT BROKEN KIT: </a:t>
            </a:r>
            <a:r>
              <a:rPr lang="en-US" sz="1600" dirty="0"/>
              <a:t>Easy way for Heads of Dept to notify biomed team of broken equipment with custom fields like,</a:t>
            </a:r>
          </a:p>
          <a:p>
            <a:r>
              <a:rPr lang="en-US" sz="1600" dirty="0"/>
              <a:t>EQUIPMENT (with photo?)</a:t>
            </a:r>
          </a:p>
          <a:p>
            <a:r>
              <a:rPr lang="en-US" sz="1600" dirty="0"/>
              <a:t>Fault:</a:t>
            </a:r>
          </a:p>
          <a:p>
            <a:r>
              <a:rPr lang="en-US" sz="1600" dirty="0"/>
              <a:t>Date:</a:t>
            </a:r>
          </a:p>
          <a:p>
            <a:r>
              <a:rPr lang="en-US" sz="1600" dirty="0"/>
              <a:t>Priority: </a:t>
            </a:r>
          </a:p>
          <a:p>
            <a:r>
              <a:rPr lang="en-US" sz="1600" b="1" dirty="0">
                <a:solidFill>
                  <a:srgbClr val="FF0000"/>
                </a:solidFill>
              </a:rPr>
              <a:t>Urgent</a:t>
            </a:r>
            <a:r>
              <a:rPr lang="en-US" sz="1600" dirty="0"/>
              <a:t> (lifesaving equipment that needs emergency attention</a:t>
            </a:r>
          </a:p>
          <a:p>
            <a:r>
              <a:rPr lang="en-US" sz="1600" b="1" dirty="0">
                <a:solidFill>
                  <a:srgbClr val="FFC000"/>
                </a:solidFill>
              </a:rPr>
              <a:t>Important</a:t>
            </a:r>
            <a:r>
              <a:rPr lang="en-US" sz="1600" dirty="0"/>
              <a:t> (important but not life/death)</a:t>
            </a:r>
          </a:p>
          <a:p>
            <a:r>
              <a:rPr lang="en-US" sz="1600" b="1" dirty="0">
                <a:solidFill>
                  <a:schemeClr val="accent6">
                    <a:lumMod val="50000"/>
                  </a:schemeClr>
                </a:solidFill>
              </a:rPr>
              <a:t>Non-urgent </a:t>
            </a:r>
            <a:r>
              <a:rPr lang="en-US" sz="1600" dirty="0"/>
              <a:t>(we can survive without)</a:t>
            </a:r>
            <a:endParaRPr lang="en-US" sz="1200" b="1" dirty="0">
              <a:solidFill>
                <a:schemeClr val="accent6">
                  <a:lumMod val="50000"/>
                </a:schemeClr>
              </a:solidFill>
            </a:endParaRPr>
          </a:p>
        </p:txBody>
      </p:sp>
      <p:cxnSp>
        <p:nvCxnSpPr>
          <p:cNvPr id="26" name="Straight Arrow Connector 25">
            <a:extLst>
              <a:ext uri="{FF2B5EF4-FFF2-40B4-BE49-F238E27FC236}">
                <a16:creationId xmlns:a16="http://schemas.microsoft.com/office/drawing/2014/main" id="{2717639A-2E6B-7145-BBEE-B935D6924730}"/>
              </a:ext>
            </a:extLst>
          </p:cNvPr>
          <p:cNvCxnSpPr>
            <a:cxnSpLocks/>
          </p:cNvCxnSpPr>
          <p:nvPr/>
        </p:nvCxnSpPr>
        <p:spPr>
          <a:xfrm>
            <a:off x="7059383" y="1917932"/>
            <a:ext cx="2139046" cy="634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519D62-07FE-F344-B351-32533265566E}"/>
              </a:ext>
            </a:extLst>
          </p:cNvPr>
          <p:cNvSpPr txBox="1"/>
          <p:nvPr/>
        </p:nvSpPr>
        <p:spPr>
          <a:xfrm>
            <a:off x="9320890" y="626165"/>
            <a:ext cx="2460172" cy="3539430"/>
          </a:xfrm>
          <a:prstGeom prst="rect">
            <a:avLst/>
          </a:prstGeom>
          <a:noFill/>
          <a:ln>
            <a:solidFill>
              <a:schemeClr val="accent5">
                <a:lumMod val="75000"/>
              </a:schemeClr>
            </a:solidFill>
          </a:ln>
        </p:spPr>
        <p:txBody>
          <a:bodyPr wrap="square" rtlCol="0">
            <a:spAutoFit/>
          </a:bodyPr>
          <a:lstStyle/>
          <a:p>
            <a:r>
              <a:rPr lang="en-US" sz="1600" b="1" dirty="0"/>
              <a:t>HISTORICAL LOG: </a:t>
            </a:r>
            <a:r>
              <a:rPr lang="en-US" sz="1600" dirty="0"/>
              <a:t>This can show what equipment has been reported to Biomed team and outcome of referral. E.g. the </a:t>
            </a:r>
            <a:r>
              <a:rPr lang="en-US" sz="1600" dirty="0" err="1"/>
              <a:t>biomeds</a:t>
            </a:r>
            <a:r>
              <a:rPr lang="en-US" sz="1600" dirty="0"/>
              <a:t> can state if (1) issue is resolved, unit returned to department, (2) fix pending – with estimated completion date, (3) Temp. Out of commission – long term issue pending foreign team, (4) broken, not fixable</a:t>
            </a:r>
            <a:endParaRPr lang="en-US" sz="1200" b="1" dirty="0">
              <a:solidFill>
                <a:schemeClr val="accent6">
                  <a:lumMod val="50000"/>
                </a:schemeClr>
              </a:solidFill>
            </a:endParaRPr>
          </a:p>
        </p:txBody>
      </p:sp>
      <p:cxnSp>
        <p:nvCxnSpPr>
          <p:cNvPr id="28" name="Straight Arrow Connector 27">
            <a:extLst>
              <a:ext uri="{FF2B5EF4-FFF2-40B4-BE49-F238E27FC236}">
                <a16:creationId xmlns:a16="http://schemas.microsoft.com/office/drawing/2014/main" id="{8AC7BF47-FE99-3B47-95D8-0E1605C2EB2D}"/>
              </a:ext>
            </a:extLst>
          </p:cNvPr>
          <p:cNvCxnSpPr>
            <a:cxnSpLocks/>
          </p:cNvCxnSpPr>
          <p:nvPr/>
        </p:nvCxnSpPr>
        <p:spPr>
          <a:xfrm>
            <a:off x="2819401" y="4247475"/>
            <a:ext cx="827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89B900E-60A9-3C47-823B-284566E384FF}"/>
              </a:ext>
            </a:extLst>
          </p:cNvPr>
          <p:cNvSpPr txBox="1"/>
          <p:nvPr/>
        </p:nvSpPr>
        <p:spPr>
          <a:xfrm>
            <a:off x="3671205" y="2552152"/>
            <a:ext cx="2460172" cy="4278094"/>
          </a:xfrm>
          <a:prstGeom prst="rect">
            <a:avLst/>
          </a:prstGeom>
          <a:noFill/>
          <a:ln>
            <a:solidFill>
              <a:schemeClr val="accent5">
                <a:lumMod val="75000"/>
              </a:schemeClr>
            </a:solidFill>
          </a:ln>
        </p:spPr>
        <p:txBody>
          <a:bodyPr wrap="square" rtlCol="0">
            <a:spAutoFit/>
          </a:bodyPr>
          <a:lstStyle/>
          <a:p>
            <a:r>
              <a:rPr lang="en-US" sz="1600" b="1" dirty="0"/>
              <a:t>BIOMED PAGE:</a:t>
            </a:r>
          </a:p>
          <a:p>
            <a:r>
              <a:rPr lang="en-US" sz="1600" dirty="0"/>
              <a:t>This would alert Biomed team through message alerts and put into an automated inventory (based on urgency) but also notify them of kit they may not have responded to (e.g. after 2 days for urgent, 5 days important, 2 weeks non-urgent) as example. This page would be viewable by HCBH Heads and HHA. Inc. function for </a:t>
            </a:r>
            <a:r>
              <a:rPr lang="en-US" sz="1600" dirty="0" err="1"/>
              <a:t>Biomeds</a:t>
            </a:r>
            <a:r>
              <a:rPr lang="en-US" sz="1600" dirty="0"/>
              <a:t> to request HHA support through a support form.</a:t>
            </a:r>
            <a:endParaRPr lang="en-US" sz="1200" dirty="0"/>
          </a:p>
        </p:txBody>
      </p:sp>
      <p:cxnSp>
        <p:nvCxnSpPr>
          <p:cNvPr id="30" name="Straight Arrow Connector 29">
            <a:extLst>
              <a:ext uri="{FF2B5EF4-FFF2-40B4-BE49-F238E27FC236}">
                <a16:creationId xmlns:a16="http://schemas.microsoft.com/office/drawing/2014/main" id="{033FEA8E-7727-0C43-B98D-1D353B792407}"/>
              </a:ext>
            </a:extLst>
          </p:cNvPr>
          <p:cNvCxnSpPr>
            <a:cxnSpLocks/>
          </p:cNvCxnSpPr>
          <p:nvPr/>
        </p:nvCxnSpPr>
        <p:spPr>
          <a:xfrm>
            <a:off x="6131377" y="5292504"/>
            <a:ext cx="827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BA61C91-4E7E-0043-B4C1-F07CA4847167}"/>
              </a:ext>
            </a:extLst>
          </p:cNvPr>
          <p:cNvSpPr txBox="1"/>
          <p:nvPr/>
        </p:nvSpPr>
        <p:spPr>
          <a:xfrm>
            <a:off x="6958690" y="4165594"/>
            <a:ext cx="2239739" cy="2308324"/>
          </a:xfrm>
          <a:prstGeom prst="rect">
            <a:avLst/>
          </a:prstGeom>
          <a:noFill/>
          <a:ln>
            <a:solidFill>
              <a:schemeClr val="accent5">
                <a:lumMod val="75000"/>
              </a:schemeClr>
            </a:solidFill>
          </a:ln>
        </p:spPr>
        <p:txBody>
          <a:bodyPr wrap="square" rtlCol="0">
            <a:spAutoFit/>
          </a:bodyPr>
          <a:lstStyle/>
          <a:p>
            <a:r>
              <a:rPr lang="en-US" sz="1600" b="1" dirty="0"/>
              <a:t>Support form:</a:t>
            </a:r>
          </a:p>
          <a:p>
            <a:r>
              <a:rPr lang="en-US" sz="1600" dirty="0"/>
              <a:t>Who is support needed from? HCBH (money to fix) or HHA (foreign part). This could include on-line list of parts requiring support from abroad so we can keep tabs?</a:t>
            </a:r>
            <a:endParaRPr lang="en-US" sz="1200" dirty="0"/>
          </a:p>
        </p:txBody>
      </p:sp>
    </p:spTree>
    <p:extLst>
      <p:ext uri="{BB962C8B-B14F-4D97-AF65-F5344CB8AC3E}">
        <p14:creationId xmlns:p14="http://schemas.microsoft.com/office/powerpoint/2010/main" val="104629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D0E800-4E91-D441-A63F-A54AC2C2DC43}"/>
              </a:ext>
            </a:extLst>
          </p:cNvPr>
          <p:cNvPicPr>
            <a:picLocks noChangeAspect="1"/>
          </p:cNvPicPr>
          <p:nvPr/>
        </p:nvPicPr>
        <p:blipFill>
          <a:blip r:embed="rId2"/>
          <a:srcRect/>
          <a:stretch/>
        </p:blipFill>
        <p:spPr>
          <a:xfrm>
            <a:off x="7620000" y="12700"/>
            <a:ext cx="4572000" cy="6858000"/>
          </a:xfrm>
          <a:prstGeom prst="rect">
            <a:avLst/>
          </a:prstGeom>
        </p:spPr>
      </p:pic>
      <p:pic>
        <p:nvPicPr>
          <p:cNvPr id="4" name="Picture 3">
            <a:extLst>
              <a:ext uri="{FF2B5EF4-FFF2-40B4-BE49-F238E27FC236}">
                <a16:creationId xmlns:a16="http://schemas.microsoft.com/office/drawing/2014/main" id="{BE67EFC0-A212-DE46-87A6-2E272FF0C039}"/>
              </a:ext>
            </a:extLst>
          </p:cNvPr>
          <p:cNvPicPr>
            <a:picLocks noChangeAspect="1"/>
          </p:cNvPicPr>
          <p:nvPr/>
        </p:nvPicPr>
        <p:blipFill>
          <a:blip r:embed="rId3"/>
          <a:stretch>
            <a:fillRect/>
          </a:stretch>
        </p:blipFill>
        <p:spPr>
          <a:xfrm>
            <a:off x="468397" y="214046"/>
            <a:ext cx="6530805" cy="1588322"/>
          </a:xfrm>
          <a:prstGeom prst="rect">
            <a:avLst/>
          </a:prstGeom>
        </p:spPr>
      </p:pic>
      <p:sp>
        <p:nvSpPr>
          <p:cNvPr id="5" name="TextBox 4">
            <a:extLst>
              <a:ext uri="{FF2B5EF4-FFF2-40B4-BE49-F238E27FC236}">
                <a16:creationId xmlns:a16="http://schemas.microsoft.com/office/drawing/2014/main" id="{660067CF-754F-EC41-BA7C-DF04258F475F}"/>
              </a:ext>
            </a:extLst>
          </p:cNvPr>
          <p:cNvSpPr txBox="1"/>
          <p:nvPr/>
        </p:nvSpPr>
        <p:spPr>
          <a:xfrm>
            <a:off x="1936673" y="5772090"/>
            <a:ext cx="3594254" cy="400110"/>
          </a:xfrm>
          <a:prstGeom prst="rect">
            <a:avLst/>
          </a:prstGeom>
          <a:noFill/>
        </p:spPr>
        <p:txBody>
          <a:bodyPr wrap="none" rtlCol="0">
            <a:spAutoFit/>
          </a:bodyPr>
          <a:lstStyle/>
          <a:p>
            <a:r>
              <a:rPr lang="en-US" sz="2000" b="1" dirty="0">
                <a:solidFill>
                  <a:srgbClr val="7030A0"/>
                </a:solidFill>
              </a:rPr>
              <a:t>HOPEHEALTHACTION.ORG</a:t>
            </a:r>
          </a:p>
        </p:txBody>
      </p:sp>
      <p:sp>
        <p:nvSpPr>
          <p:cNvPr id="6" name="Google Shape;108;p4">
            <a:extLst>
              <a:ext uri="{FF2B5EF4-FFF2-40B4-BE49-F238E27FC236}">
                <a16:creationId xmlns:a16="http://schemas.microsoft.com/office/drawing/2014/main" id="{B18E6028-1248-0741-82A5-7537C45CDD7C}"/>
              </a:ext>
            </a:extLst>
          </p:cNvPr>
          <p:cNvSpPr txBox="1"/>
          <p:nvPr/>
        </p:nvSpPr>
        <p:spPr>
          <a:xfrm>
            <a:off x="0" y="2756837"/>
            <a:ext cx="7467600"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3600" b="1" cap="none" dirty="0">
                <a:solidFill>
                  <a:srgbClr val="009FB8"/>
                </a:solidFill>
                <a:latin typeface="Calibri"/>
                <a:ea typeface="Calibri"/>
                <a:cs typeface="Calibri"/>
                <a:sym typeface="Calibri"/>
              </a:rPr>
              <a:t>THANK YOU!</a:t>
            </a:r>
            <a:endParaRPr lang="en-GB" sz="3600" b="1" i="0" dirty="0">
              <a:solidFill>
                <a:srgbClr val="009FB8"/>
              </a:solidFill>
              <a:latin typeface="Calibri"/>
              <a:ea typeface="Calibri"/>
              <a:cs typeface="Calibri"/>
              <a:sym typeface="Calibri"/>
            </a:endParaRPr>
          </a:p>
          <a:p>
            <a:pPr marL="0" marR="0" lvl="0" indent="0" algn="ctr" rtl="0">
              <a:spcBef>
                <a:spcPts val="0"/>
              </a:spcBef>
              <a:spcAft>
                <a:spcPts val="0"/>
              </a:spcAft>
              <a:buNone/>
            </a:pPr>
            <a:endParaRPr lang="en-GB" sz="3600" b="1" i="0" dirty="0">
              <a:solidFill>
                <a:srgbClr val="009FB8"/>
              </a:solidFill>
              <a:latin typeface="Calibri"/>
              <a:ea typeface="Calibri"/>
              <a:cs typeface="Calibri"/>
              <a:sym typeface="Calibri"/>
            </a:endParaRPr>
          </a:p>
          <a:p>
            <a:pPr marL="0" marR="0" lvl="0" indent="0" algn="ctr" rtl="0">
              <a:spcBef>
                <a:spcPts val="0"/>
              </a:spcBef>
              <a:spcAft>
                <a:spcPts val="0"/>
              </a:spcAft>
              <a:buNone/>
            </a:pPr>
            <a:r>
              <a:rPr lang="en-GB" sz="3600" b="1" cap="none" dirty="0">
                <a:solidFill>
                  <a:srgbClr val="009FB8"/>
                </a:solidFill>
                <a:latin typeface="Calibri"/>
                <a:ea typeface="Calibri"/>
                <a:cs typeface="Calibri"/>
                <a:sym typeface="Calibri"/>
              </a:rPr>
              <a:t>Any questions?</a:t>
            </a:r>
            <a:endParaRPr sz="3600" b="1" i="0" cap="none" dirty="0">
              <a:solidFill>
                <a:srgbClr val="009FB8"/>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498B8596-D4BA-644F-A5E8-569A9A436FEF}"/>
              </a:ext>
            </a:extLst>
          </p:cNvPr>
          <p:cNvPicPr>
            <a:picLocks noChangeAspect="1"/>
          </p:cNvPicPr>
          <p:nvPr/>
        </p:nvPicPr>
        <p:blipFill>
          <a:blip r:embed="rId4"/>
          <a:stretch>
            <a:fillRect/>
          </a:stretch>
        </p:blipFill>
        <p:spPr>
          <a:xfrm>
            <a:off x="2724149" y="6172200"/>
            <a:ext cx="2019300" cy="698500"/>
          </a:xfrm>
          <a:prstGeom prst="rect">
            <a:avLst/>
          </a:prstGeom>
        </p:spPr>
      </p:pic>
    </p:spTree>
    <p:extLst>
      <p:ext uri="{BB962C8B-B14F-4D97-AF65-F5344CB8AC3E}">
        <p14:creationId xmlns:p14="http://schemas.microsoft.com/office/powerpoint/2010/main" val="2522882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1BA94-09CC-0A4C-A842-B8BAE81916AE}"/>
              </a:ext>
            </a:extLst>
          </p:cNvPr>
          <p:cNvPicPr>
            <a:picLocks noChangeAspect="1"/>
          </p:cNvPicPr>
          <p:nvPr/>
        </p:nvPicPr>
        <p:blipFill>
          <a:blip r:embed="rId2"/>
          <a:stretch>
            <a:fillRect/>
          </a:stretch>
        </p:blipFill>
        <p:spPr>
          <a:xfrm>
            <a:off x="0" y="2313221"/>
            <a:ext cx="12192000" cy="4369115"/>
          </a:xfrm>
          <a:prstGeom prst="rect">
            <a:avLst/>
          </a:prstGeom>
        </p:spPr>
      </p:pic>
      <p:pic>
        <p:nvPicPr>
          <p:cNvPr id="4" name="Picture 3">
            <a:extLst>
              <a:ext uri="{FF2B5EF4-FFF2-40B4-BE49-F238E27FC236}">
                <a16:creationId xmlns:a16="http://schemas.microsoft.com/office/drawing/2014/main" id="{2ADDA7EA-ED1A-8C46-91AF-7B79E59DB7AB}"/>
              </a:ext>
            </a:extLst>
          </p:cNvPr>
          <p:cNvPicPr>
            <a:picLocks noChangeAspect="1"/>
          </p:cNvPicPr>
          <p:nvPr/>
        </p:nvPicPr>
        <p:blipFill>
          <a:blip r:embed="rId3"/>
          <a:stretch>
            <a:fillRect/>
          </a:stretch>
        </p:blipFill>
        <p:spPr>
          <a:xfrm>
            <a:off x="2879645" y="478091"/>
            <a:ext cx="6432709" cy="1564464"/>
          </a:xfrm>
          <a:prstGeom prst="rect">
            <a:avLst/>
          </a:prstGeom>
        </p:spPr>
      </p:pic>
    </p:spTree>
    <p:extLst>
      <p:ext uri="{BB962C8B-B14F-4D97-AF65-F5344CB8AC3E}">
        <p14:creationId xmlns:p14="http://schemas.microsoft.com/office/powerpoint/2010/main" val="291506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03545-EBDB-F440-878F-8C0AB162B798}"/>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HHA HISTORY</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55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F52A76-F1A0-D84F-B861-117620EEABE2}"/>
              </a:ext>
            </a:extLst>
          </p:cNvPr>
          <p:cNvPicPr>
            <a:picLocks noChangeAspect="1"/>
          </p:cNvPicPr>
          <p:nvPr/>
        </p:nvPicPr>
        <p:blipFill>
          <a:blip r:embed="rId2"/>
          <a:stretch>
            <a:fillRect/>
          </a:stretch>
        </p:blipFill>
        <p:spPr>
          <a:xfrm>
            <a:off x="0" y="0"/>
            <a:ext cx="12192000" cy="7961862"/>
          </a:xfrm>
          <a:prstGeom prst="rect">
            <a:avLst/>
          </a:prstGeom>
        </p:spPr>
      </p:pic>
    </p:spTree>
    <p:extLst>
      <p:ext uri="{BB962C8B-B14F-4D97-AF65-F5344CB8AC3E}">
        <p14:creationId xmlns:p14="http://schemas.microsoft.com/office/powerpoint/2010/main" val="196295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482E-55AA-EA4B-B10A-E684CFED79D0}"/>
              </a:ext>
            </a:extLst>
          </p:cNvPr>
          <p:cNvSpPr>
            <a:spLocks noGrp="1"/>
          </p:cNvSpPr>
          <p:nvPr>
            <p:ph type="title"/>
          </p:nvPr>
        </p:nvSpPr>
        <p:spPr>
          <a:xfrm>
            <a:off x="838200" y="365125"/>
            <a:ext cx="10515600" cy="784053"/>
          </a:xfrm>
          <a:solidFill>
            <a:schemeClr val="accent2">
              <a:lumMod val="40000"/>
              <a:lumOff val="60000"/>
            </a:schemeClr>
          </a:solidFill>
          <a:ln>
            <a:solidFill>
              <a:schemeClr val="accent1"/>
            </a:solidFill>
          </a:ln>
        </p:spPr>
        <p:txBody>
          <a:bodyPr>
            <a:normAutofit fontScale="90000"/>
          </a:bodyPr>
          <a:lstStyle/>
          <a:p>
            <a:r>
              <a:rPr lang="en-US" sz="6000" b="1" dirty="0"/>
              <a:t>THE PROBLEM</a:t>
            </a:r>
          </a:p>
        </p:txBody>
      </p:sp>
      <p:sp>
        <p:nvSpPr>
          <p:cNvPr id="3" name="Content Placeholder 2">
            <a:extLst>
              <a:ext uri="{FF2B5EF4-FFF2-40B4-BE49-F238E27FC236}">
                <a16:creationId xmlns:a16="http://schemas.microsoft.com/office/drawing/2014/main" id="{8D4B0CCB-852B-2B47-BD8E-D3E9D4506B81}"/>
              </a:ext>
            </a:extLst>
          </p:cNvPr>
          <p:cNvSpPr>
            <a:spLocks noGrp="1"/>
          </p:cNvSpPr>
          <p:nvPr>
            <p:ph idx="1"/>
          </p:nvPr>
        </p:nvSpPr>
        <p:spPr>
          <a:xfrm>
            <a:off x="838200" y="2446637"/>
            <a:ext cx="10515600" cy="3730325"/>
          </a:xfrm>
        </p:spPr>
        <p:txBody>
          <a:bodyPr/>
          <a:lstStyle/>
          <a:p>
            <a:r>
              <a:rPr lang="en-US" dirty="0"/>
              <a:t>Data is collected by hand, stored on paper</a:t>
            </a:r>
          </a:p>
          <a:p>
            <a:r>
              <a:rPr lang="en-US" dirty="0"/>
              <a:t>It’s easy to make mistakes with critical data</a:t>
            </a:r>
          </a:p>
          <a:p>
            <a:r>
              <a:rPr lang="en-US" dirty="0"/>
              <a:t>Little consistency across departments</a:t>
            </a:r>
          </a:p>
          <a:p>
            <a:r>
              <a:rPr lang="en-US" dirty="0"/>
              <a:t>Time delay before data gets back to HHA</a:t>
            </a:r>
          </a:p>
          <a:p>
            <a:r>
              <a:rPr lang="en-US" dirty="0"/>
              <a:t>Stories are difficult to collect, but have huge impact</a:t>
            </a:r>
          </a:p>
        </p:txBody>
      </p:sp>
    </p:spTree>
    <p:extLst>
      <p:ext uri="{BB962C8B-B14F-4D97-AF65-F5344CB8AC3E}">
        <p14:creationId xmlns:p14="http://schemas.microsoft.com/office/powerpoint/2010/main" val="245671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5E697-D392-C441-A74B-AFFBBAB420B0}"/>
              </a:ext>
            </a:extLst>
          </p:cNvPr>
          <p:cNvSpPr txBox="1"/>
          <p:nvPr/>
        </p:nvSpPr>
        <p:spPr>
          <a:xfrm>
            <a:off x="1915886" y="772884"/>
            <a:ext cx="2275114" cy="369332"/>
          </a:xfrm>
          <a:prstGeom prst="rect">
            <a:avLst/>
          </a:prstGeom>
          <a:noFill/>
          <a:ln>
            <a:solidFill>
              <a:schemeClr val="accent6">
                <a:lumMod val="75000"/>
              </a:schemeClr>
            </a:solidFill>
          </a:ln>
        </p:spPr>
        <p:txBody>
          <a:bodyPr wrap="square" rtlCol="0">
            <a:spAutoFit/>
          </a:bodyPr>
          <a:lstStyle/>
          <a:p>
            <a:r>
              <a:rPr lang="en-US" dirty="0"/>
              <a:t>HCBH APP HOMEPAGE</a:t>
            </a:r>
          </a:p>
        </p:txBody>
      </p:sp>
      <p:sp>
        <p:nvSpPr>
          <p:cNvPr id="5" name="TextBox 4">
            <a:extLst>
              <a:ext uri="{FF2B5EF4-FFF2-40B4-BE49-F238E27FC236}">
                <a16:creationId xmlns:a16="http://schemas.microsoft.com/office/drawing/2014/main" id="{57F06F0A-644E-0D4E-878B-F580CF5AB912}"/>
              </a:ext>
            </a:extLst>
          </p:cNvPr>
          <p:cNvSpPr txBox="1"/>
          <p:nvPr/>
        </p:nvSpPr>
        <p:spPr>
          <a:xfrm>
            <a:off x="1915886" y="1295398"/>
            <a:ext cx="2275114" cy="369332"/>
          </a:xfrm>
          <a:prstGeom prst="rect">
            <a:avLst/>
          </a:prstGeom>
          <a:noFill/>
          <a:ln>
            <a:solidFill>
              <a:schemeClr val="accent6">
                <a:lumMod val="75000"/>
              </a:schemeClr>
            </a:solidFill>
          </a:ln>
        </p:spPr>
        <p:txBody>
          <a:bodyPr wrap="square" rtlCol="0">
            <a:spAutoFit/>
          </a:bodyPr>
          <a:lstStyle/>
          <a:p>
            <a:r>
              <a:rPr lang="en-US" dirty="0"/>
              <a:t>LEADERS BOARD</a:t>
            </a:r>
          </a:p>
        </p:txBody>
      </p:sp>
      <p:cxnSp>
        <p:nvCxnSpPr>
          <p:cNvPr id="7" name="Straight Arrow Connector 6">
            <a:extLst>
              <a:ext uri="{FF2B5EF4-FFF2-40B4-BE49-F238E27FC236}">
                <a16:creationId xmlns:a16="http://schemas.microsoft.com/office/drawing/2014/main" id="{9A3DFA22-BE1F-9F47-9EF0-ED58AC63468D}"/>
              </a:ext>
            </a:extLst>
          </p:cNvPr>
          <p:cNvCxnSpPr/>
          <p:nvPr/>
        </p:nvCxnSpPr>
        <p:spPr>
          <a:xfrm flipH="1">
            <a:off x="4267200" y="1142216"/>
            <a:ext cx="1589314" cy="338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080587-5BE2-8A45-883A-8E290209B239}"/>
              </a:ext>
            </a:extLst>
          </p:cNvPr>
          <p:cNvSpPr txBox="1"/>
          <p:nvPr/>
        </p:nvSpPr>
        <p:spPr>
          <a:xfrm>
            <a:off x="6008914" y="915178"/>
            <a:ext cx="5333999" cy="738664"/>
          </a:xfrm>
          <a:prstGeom prst="rect">
            <a:avLst/>
          </a:prstGeom>
          <a:noFill/>
          <a:ln>
            <a:solidFill>
              <a:schemeClr val="accent6">
                <a:lumMod val="75000"/>
              </a:schemeClr>
            </a:solidFill>
          </a:ln>
        </p:spPr>
        <p:txBody>
          <a:bodyPr wrap="square" rtlCol="0">
            <a:spAutoFit/>
          </a:bodyPr>
          <a:lstStyle/>
          <a:p>
            <a:r>
              <a:rPr lang="en-US" sz="1400" dirty="0"/>
              <a:t>LEADERS BOARD Button or snapshot of a page to draw people in. The leader board would award departments on their interaction with the app</a:t>
            </a:r>
          </a:p>
        </p:txBody>
      </p:sp>
      <p:sp>
        <p:nvSpPr>
          <p:cNvPr id="9" name="TextBox 8">
            <a:extLst>
              <a:ext uri="{FF2B5EF4-FFF2-40B4-BE49-F238E27FC236}">
                <a16:creationId xmlns:a16="http://schemas.microsoft.com/office/drawing/2014/main" id="{DC4FC6CC-2EE1-5340-8B82-A664CF9A7D42}"/>
              </a:ext>
            </a:extLst>
          </p:cNvPr>
          <p:cNvSpPr txBox="1"/>
          <p:nvPr/>
        </p:nvSpPr>
        <p:spPr>
          <a:xfrm>
            <a:off x="1915886" y="1817911"/>
            <a:ext cx="849085" cy="584775"/>
          </a:xfrm>
          <a:prstGeom prst="rect">
            <a:avLst/>
          </a:prstGeom>
          <a:noFill/>
          <a:ln>
            <a:solidFill>
              <a:schemeClr val="accent5">
                <a:lumMod val="75000"/>
              </a:schemeClr>
            </a:solidFill>
          </a:ln>
        </p:spPr>
        <p:txBody>
          <a:bodyPr wrap="square" rtlCol="0">
            <a:spAutoFit/>
          </a:bodyPr>
          <a:lstStyle/>
          <a:p>
            <a:r>
              <a:rPr lang="en-US" sz="1600" dirty="0"/>
              <a:t>NICU/</a:t>
            </a:r>
          </a:p>
          <a:p>
            <a:r>
              <a:rPr lang="en-US" sz="1600" dirty="0"/>
              <a:t>PAED</a:t>
            </a:r>
          </a:p>
        </p:txBody>
      </p:sp>
      <p:sp>
        <p:nvSpPr>
          <p:cNvPr id="10" name="TextBox 9">
            <a:extLst>
              <a:ext uri="{FF2B5EF4-FFF2-40B4-BE49-F238E27FC236}">
                <a16:creationId xmlns:a16="http://schemas.microsoft.com/office/drawing/2014/main" id="{7C893610-B099-F54E-BDB3-2B882AE03C93}"/>
              </a:ext>
            </a:extLst>
          </p:cNvPr>
          <p:cNvSpPr txBox="1"/>
          <p:nvPr/>
        </p:nvSpPr>
        <p:spPr>
          <a:xfrm>
            <a:off x="2960913" y="1817910"/>
            <a:ext cx="849085" cy="584775"/>
          </a:xfrm>
          <a:prstGeom prst="rect">
            <a:avLst/>
          </a:prstGeom>
          <a:noFill/>
          <a:ln>
            <a:solidFill>
              <a:schemeClr val="accent5">
                <a:lumMod val="75000"/>
              </a:schemeClr>
            </a:solidFill>
          </a:ln>
        </p:spPr>
        <p:txBody>
          <a:bodyPr wrap="square" rtlCol="0">
            <a:spAutoFit/>
          </a:bodyPr>
          <a:lstStyle/>
          <a:p>
            <a:r>
              <a:rPr lang="en-US" sz="1600" dirty="0"/>
              <a:t>MAT</a:t>
            </a:r>
          </a:p>
          <a:p>
            <a:endParaRPr lang="en-US" sz="1600" dirty="0"/>
          </a:p>
        </p:txBody>
      </p:sp>
      <p:sp>
        <p:nvSpPr>
          <p:cNvPr id="11" name="TextBox 10">
            <a:extLst>
              <a:ext uri="{FF2B5EF4-FFF2-40B4-BE49-F238E27FC236}">
                <a16:creationId xmlns:a16="http://schemas.microsoft.com/office/drawing/2014/main" id="{52AA1447-A5BF-4F4C-9FCE-AEA2E7D62F6B}"/>
              </a:ext>
            </a:extLst>
          </p:cNvPr>
          <p:cNvSpPr txBox="1"/>
          <p:nvPr/>
        </p:nvSpPr>
        <p:spPr>
          <a:xfrm>
            <a:off x="1915885" y="2555867"/>
            <a:ext cx="849085" cy="584775"/>
          </a:xfrm>
          <a:prstGeom prst="rect">
            <a:avLst/>
          </a:prstGeom>
          <a:noFill/>
          <a:ln>
            <a:solidFill>
              <a:schemeClr val="accent5">
                <a:lumMod val="75000"/>
              </a:schemeClr>
            </a:solidFill>
          </a:ln>
        </p:spPr>
        <p:txBody>
          <a:bodyPr wrap="square" rtlCol="0">
            <a:spAutoFit/>
          </a:bodyPr>
          <a:lstStyle/>
          <a:p>
            <a:r>
              <a:rPr lang="en-US" sz="1600" dirty="0"/>
              <a:t>REHAB</a:t>
            </a:r>
          </a:p>
          <a:p>
            <a:endParaRPr lang="en-US" sz="1600" dirty="0"/>
          </a:p>
        </p:txBody>
      </p:sp>
      <p:sp>
        <p:nvSpPr>
          <p:cNvPr id="12" name="TextBox 11">
            <a:extLst>
              <a:ext uri="{FF2B5EF4-FFF2-40B4-BE49-F238E27FC236}">
                <a16:creationId xmlns:a16="http://schemas.microsoft.com/office/drawing/2014/main" id="{1D4D543D-FDC5-E041-9FD1-26545CF47656}"/>
              </a:ext>
            </a:extLst>
          </p:cNvPr>
          <p:cNvSpPr txBox="1"/>
          <p:nvPr/>
        </p:nvSpPr>
        <p:spPr>
          <a:xfrm>
            <a:off x="2960913" y="2555867"/>
            <a:ext cx="849085" cy="584775"/>
          </a:xfrm>
          <a:prstGeom prst="rect">
            <a:avLst/>
          </a:prstGeom>
          <a:noFill/>
          <a:ln>
            <a:solidFill>
              <a:schemeClr val="accent5">
                <a:lumMod val="75000"/>
              </a:schemeClr>
            </a:solidFill>
          </a:ln>
        </p:spPr>
        <p:txBody>
          <a:bodyPr wrap="square" rtlCol="0">
            <a:spAutoFit/>
          </a:bodyPr>
          <a:lstStyle/>
          <a:p>
            <a:r>
              <a:rPr lang="en-US" sz="1600" dirty="0"/>
              <a:t>COM</a:t>
            </a:r>
          </a:p>
          <a:p>
            <a:r>
              <a:rPr lang="en-US" sz="1600" dirty="0"/>
              <a:t>HEALTH</a:t>
            </a:r>
          </a:p>
        </p:txBody>
      </p:sp>
      <p:sp>
        <p:nvSpPr>
          <p:cNvPr id="13" name="TextBox 12">
            <a:extLst>
              <a:ext uri="{FF2B5EF4-FFF2-40B4-BE49-F238E27FC236}">
                <a16:creationId xmlns:a16="http://schemas.microsoft.com/office/drawing/2014/main" id="{5B137CAA-0CE6-5F45-8CCD-0F3B2F1143F4}"/>
              </a:ext>
            </a:extLst>
          </p:cNvPr>
          <p:cNvSpPr txBox="1"/>
          <p:nvPr/>
        </p:nvSpPr>
        <p:spPr>
          <a:xfrm>
            <a:off x="1915885" y="3293818"/>
            <a:ext cx="2275114" cy="369332"/>
          </a:xfrm>
          <a:prstGeom prst="rect">
            <a:avLst/>
          </a:prstGeom>
          <a:noFill/>
          <a:ln>
            <a:solidFill>
              <a:schemeClr val="accent6">
                <a:lumMod val="75000"/>
              </a:schemeClr>
            </a:solidFill>
          </a:ln>
        </p:spPr>
        <p:txBody>
          <a:bodyPr wrap="square" rtlCol="0">
            <a:spAutoFit/>
          </a:bodyPr>
          <a:lstStyle/>
          <a:p>
            <a:r>
              <a:rPr lang="en-US" dirty="0"/>
              <a:t>MESSAGE BOARD?</a:t>
            </a:r>
          </a:p>
        </p:txBody>
      </p:sp>
      <p:cxnSp>
        <p:nvCxnSpPr>
          <p:cNvPr id="14" name="Straight Arrow Connector 13">
            <a:extLst>
              <a:ext uri="{FF2B5EF4-FFF2-40B4-BE49-F238E27FC236}">
                <a16:creationId xmlns:a16="http://schemas.microsoft.com/office/drawing/2014/main" id="{94E83806-68ED-B442-BD7F-738630D90B20}"/>
              </a:ext>
            </a:extLst>
          </p:cNvPr>
          <p:cNvCxnSpPr>
            <a:cxnSpLocks/>
          </p:cNvCxnSpPr>
          <p:nvPr/>
        </p:nvCxnSpPr>
        <p:spPr>
          <a:xfrm flipH="1" flipV="1">
            <a:off x="4267200" y="3535931"/>
            <a:ext cx="1589314" cy="63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726FD26-1241-2740-B48A-B782733EA4C5}"/>
              </a:ext>
            </a:extLst>
          </p:cNvPr>
          <p:cNvSpPr txBox="1"/>
          <p:nvPr/>
        </p:nvSpPr>
        <p:spPr>
          <a:xfrm>
            <a:off x="6008913" y="3907619"/>
            <a:ext cx="5333999" cy="523220"/>
          </a:xfrm>
          <a:prstGeom prst="rect">
            <a:avLst/>
          </a:prstGeom>
          <a:noFill/>
          <a:ln>
            <a:solidFill>
              <a:schemeClr val="accent6">
                <a:lumMod val="75000"/>
              </a:schemeClr>
            </a:solidFill>
          </a:ln>
        </p:spPr>
        <p:txBody>
          <a:bodyPr wrap="square" rtlCol="0">
            <a:spAutoFit/>
          </a:bodyPr>
          <a:lstStyle/>
          <a:p>
            <a:r>
              <a:rPr lang="en-US" sz="1400" dirty="0"/>
              <a:t>MESSAGE BOARD Could be easy way for HHA UK/US or HCBH Senior Management to communicate with departments (translation </a:t>
            </a:r>
            <a:r>
              <a:rPr lang="en-US" sz="1400" dirty="0" err="1"/>
              <a:t>poss</a:t>
            </a:r>
            <a:r>
              <a:rPr lang="en-US" sz="1400" dirty="0"/>
              <a:t>?)</a:t>
            </a:r>
          </a:p>
        </p:txBody>
      </p:sp>
      <p:cxnSp>
        <p:nvCxnSpPr>
          <p:cNvPr id="17" name="Straight Arrow Connector 16">
            <a:extLst>
              <a:ext uri="{FF2B5EF4-FFF2-40B4-BE49-F238E27FC236}">
                <a16:creationId xmlns:a16="http://schemas.microsoft.com/office/drawing/2014/main" id="{8C0C9BA1-D7F7-3B4A-B8A4-F029BADECC86}"/>
              </a:ext>
            </a:extLst>
          </p:cNvPr>
          <p:cNvCxnSpPr>
            <a:cxnSpLocks/>
          </p:cNvCxnSpPr>
          <p:nvPr/>
        </p:nvCxnSpPr>
        <p:spPr>
          <a:xfrm flipH="1" flipV="1">
            <a:off x="4038598" y="2518156"/>
            <a:ext cx="1970315" cy="591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778395-60C8-3249-8B47-D8C3D146725C}"/>
              </a:ext>
            </a:extLst>
          </p:cNvPr>
          <p:cNvSpPr txBox="1"/>
          <p:nvPr/>
        </p:nvSpPr>
        <p:spPr>
          <a:xfrm>
            <a:off x="6008913" y="2944358"/>
            <a:ext cx="5050973" cy="523220"/>
          </a:xfrm>
          <a:prstGeom prst="rect">
            <a:avLst/>
          </a:prstGeom>
          <a:noFill/>
          <a:ln>
            <a:solidFill>
              <a:schemeClr val="accent6">
                <a:lumMod val="75000"/>
              </a:schemeClr>
            </a:solidFill>
          </a:ln>
        </p:spPr>
        <p:txBody>
          <a:bodyPr wrap="square" rtlCol="0">
            <a:spAutoFit/>
          </a:bodyPr>
          <a:lstStyle/>
          <a:p>
            <a:r>
              <a:rPr lang="en-US" sz="1400" dirty="0"/>
              <a:t>These would be our first 4 departments that we’d like to focus on. Clicking on these would take us through to a home page for each</a:t>
            </a:r>
          </a:p>
        </p:txBody>
      </p:sp>
      <p:sp>
        <p:nvSpPr>
          <p:cNvPr id="20" name="TextBox 19">
            <a:extLst>
              <a:ext uri="{FF2B5EF4-FFF2-40B4-BE49-F238E27FC236}">
                <a16:creationId xmlns:a16="http://schemas.microsoft.com/office/drawing/2014/main" id="{CE299407-F46C-9C46-8D23-65B8ABE16121}"/>
              </a:ext>
            </a:extLst>
          </p:cNvPr>
          <p:cNvSpPr txBox="1"/>
          <p:nvPr/>
        </p:nvSpPr>
        <p:spPr>
          <a:xfrm>
            <a:off x="1915885" y="3777912"/>
            <a:ext cx="2275114" cy="646331"/>
          </a:xfrm>
          <a:prstGeom prst="rect">
            <a:avLst/>
          </a:prstGeom>
          <a:noFill/>
          <a:ln>
            <a:solidFill>
              <a:schemeClr val="accent6">
                <a:lumMod val="75000"/>
              </a:schemeClr>
            </a:solidFill>
          </a:ln>
        </p:spPr>
        <p:txBody>
          <a:bodyPr wrap="square" rtlCol="0">
            <a:spAutoFit/>
          </a:bodyPr>
          <a:lstStyle/>
          <a:p>
            <a:r>
              <a:rPr lang="en-US" dirty="0"/>
              <a:t>Case study of the month</a:t>
            </a:r>
          </a:p>
        </p:txBody>
      </p:sp>
      <p:cxnSp>
        <p:nvCxnSpPr>
          <p:cNvPr id="21" name="Straight Arrow Connector 20">
            <a:extLst>
              <a:ext uri="{FF2B5EF4-FFF2-40B4-BE49-F238E27FC236}">
                <a16:creationId xmlns:a16="http://schemas.microsoft.com/office/drawing/2014/main" id="{25ED77F5-D6DB-B24E-B684-54CB5649371A}"/>
              </a:ext>
            </a:extLst>
          </p:cNvPr>
          <p:cNvCxnSpPr>
            <a:cxnSpLocks/>
          </p:cNvCxnSpPr>
          <p:nvPr/>
        </p:nvCxnSpPr>
        <p:spPr>
          <a:xfrm flipH="1" flipV="1">
            <a:off x="4267200" y="4485485"/>
            <a:ext cx="1589314" cy="63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BF2B98-0D80-B641-9FEF-6781F346CDC1}"/>
              </a:ext>
            </a:extLst>
          </p:cNvPr>
          <p:cNvSpPr txBox="1"/>
          <p:nvPr/>
        </p:nvSpPr>
        <p:spPr>
          <a:xfrm>
            <a:off x="6008912" y="4963534"/>
            <a:ext cx="5333999" cy="523220"/>
          </a:xfrm>
          <a:prstGeom prst="rect">
            <a:avLst/>
          </a:prstGeom>
          <a:noFill/>
          <a:ln>
            <a:solidFill>
              <a:schemeClr val="accent6">
                <a:lumMod val="75000"/>
              </a:schemeClr>
            </a:solidFill>
          </a:ln>
        </p:spPr>
        <p:txBody>
          <a:bodyPr wrap="square" rtlCol="0">
            <a:spAutoFit/>
          </a:bodyPr>
          <a:lstStyle/>
          <a:p>
            <a:r>
              <a:rPr lang="en-US" sz="1400" dirty="0"/>
              <a:t>Easy to view previous month awarded best case study for all to see as encouragement…</a:t>
            </a:r>
          </a:p>
        </p:txBody>
      </p:sp>
    </p:spTree>
    <p:extLst>
      <p:ext uri="{BB962C8B-B14F-4D97-AF65-F5344CB8AC3E}">
        <p14:creationId xmlns:p14="http://schemas.microsoft.com/office/powerpoint/2010/main" val="363841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F06F0A-644E-0D4E-878B-F580CF5AB912}"/>
              </a:ext>
            </a:extLst>
          </p:cNvPr>
          <p:cNvSpPr txBox="1"/>
          <p:nvPr/>
        </p:nvSpPr>
        <p:spPr>
          <a:xfrm>
            <a:off x="4637314" y="304798"/>
            <a:ext cx="2275114" cy="369332"/>
          </a:xfrm>
          <a:prstGeom prst="rect">
            <a:avLst/>
          </a:prstGeom>
          <a:noFill/>
          <a:ln>
            <a:solidFill>
              <a:schemeClr val="accent6">
                <a:lumMod val="75000"/>
              </a:schemeClr>
            </a:solidFill>
          </a:ln>
        </p:spPr>
        <p:txBody>
          <a:bodyPr wrap="square" rtlCol="0">
            <a:spAutoFit/>
          </a:bodyPr>
          <a:lstStyle/>
          <a:p>
            <a:pPr algn="ctr"/>
            <a:r>
              <a:rPr lang="en-US" dirty="0"/>
              <a:t>LEADERS BOARD</a:t>
            </a:r>
          </a:p>
        </p:txBody>
      </p:sp>
      <p:cxnSp>
        <p:nvCxnSpPr>
          <p:cNvPr id="7" name="Straight Arrow Connector 6">
            <a:extLst>
              <a:ext uri="{FF2B5EF4-FFF2-40B4-BE49-F238E27FC236}">
                <a16:creationId xmlns:a16="http://schemas.microsoft.com/office/drawing/2014/main" id="{9A3DFA22-BE1F-9F47-9EF0-ED58AC63468D}"/>
              </a:ext>
            </a:extLst>
          </p:cNvPr>
          <p:cNvCxnSpPr>
            <a:cxnSpLocks/>
          </p:cNvCxnSpPr>
          <p:nvPr/>
        </p:nvCxnSpPr>
        <p:spPr>
          <a:xfrm flipH="1">
            <a:off x="4256314" y="880311"/>
            <a:ext cx="881743" cy="621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080587-5BE2-8A45-883A-8E290209B239}"/>
              </a:ext>
            </a:extLst>
          </p:cNvPr>
          <p:cNvSpPr txBox="1"/>
          <p:nvPr/>
        </p:nvSpPr>
        <p:spPr>
          <a:xfrm>
            <a:off x="440872" y="1689476"/>
            <a:ext cx="5333999" cy="1815882"/>
          </a:xfrm>
          <a:prstGeom prst="rect">
            <a:avLst/>
          </a:prstGeom>
          <a:noFill/>
          <a:ln>
            <a:solidFill>
              <a:schemeClr val="accent6">
                <a:lumMod val="75000"/>
              </a:schemeClr>
            </a:solidFill>
          </a:ln>
        </p:spPr>
        <p:txBody>
          <a:bodyPr wrap="square" rtlCol="0">
            <a:spAutoFit/>
          </a:bodyPr>
          <a:lstStyle/>
          <a:p>
            <a:r>
              <a:rPr lang="en-US" sz="1400" dirty="0"/>
              <a:t>The leader board page would award departments on their interaction with the app, mostly likely based on (1) gaining points for submitting reports by agreed deadline and deductions to points if reports are late (2) number of case studies submitted (3) quality of case studies as voted by HHA.  It would be nice if the best case study for that month could be shown for all to see with feedback from HHA UK as to why it won? However, it would be ideal for the app to automatically update the table based on some pre-set parameters</a:t>
            </a:r>
          </a:p>
        </p:txBody>
      </p:sp>
      <p:cxnSp>
        <p:nvCxnSpPr>
          <p:cNvPr id="9" name="Straight Arrow Connector 8">
            <a:extLst>
              <a:ext uri="{FF2B5EF4-FFF2-40B4-BE49-F238E27FC236}">
                <a16:creationId xmlns:a16="http://schemas.microsoft.com/office/drawing/2014/main" id="{B675669C-4433-2C42-8B57-0CAD9567F7AE}"/>
              </a:ext>
            </a:extLst>
          </p:cNvPr>
          <p:cNvCxnSpPr>
            <a:cxnSpLocks/>
          </p:cNvCxnSpPr>
          <p:nvPr/>
        </p:nvCxnSpPr>
        <p:spPr>
          <a:xfrm>
            <a:off x="6596743" y="880310"/>
            <a:ext cx="881743" cy="7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09D46-36AE-F84A-88D1-5E55E1E35BB9}"/>
              </a:ext>
            </a:extLst>
          </p:cNvPr>
          <p:cNvSpPr txBox="1"/>
          <p:nvPr/>
        </p:nvSpPr>
        <p:spPr>
          <a:xfrm>
            <a:off x="6433457" y="1851058"/>
            <a:ext cx="5333999" cy="1384995"/>
          </a:xfrm>
          <a:prstGeom prst="rect">
            <a:avLst/>
          </a:prstGeom>
          <a:noFill/>
          <a:ln>
            <a:solidFill>
              <a:schemeClr val="accent6">
                <a:lumMod val="75000"/>
              </a:schemeClr>
            </a:solidFill>
          </a:ln>
        </p:spPr>
        <p:txBody>
          <a:bodyPr wrap="square" rtlCol="0">
            <a:spAutoFit/>
          </a:bodyPr>
          <a:lstStyle/>
          <a:p>
            <a:r>
              <a:rPr lang="en-US" sz="1400" dirty="0"/>
              <a:t>This page should be a bit of fun, easy to read – perhaps like a sports table but with a monthly announcement in nice graphic as to who won the department of the month and their prize (e.g. free meal at Mon Bijou, Drinks at </a:t>
            </a:r>
            <a:r>
              <a:rPr lang="en-US" sz="1400" dirty="0" err="1"/>
              <a:t>Lakay</a:t>
            </a:r>
            <a:r>
              <a:rPr lang="en-US" sz="1400" dirty="0"/>
              <a:t>), but with a score/table over 12 months so we can also give an annual award. We could also announce staff member of the month here.</a:t>
            </a:r>
          </a:p>
        </p:txBody>
      </p:sp>
      <p:pic>
        <p:nvPicPr>
          <p:cNvPr id="12" name="Picture 11">
            <a:extLst>
              <a:ext uri="{FF2B5EF4-FFF2-40B4-BE49-F238E27FC236}">
                <a16:creationId xmlns:a16="http://schemas.microsoft.com/office/drawing/2014/main" id="{6598D53A-97B3-6744-BDCD-4A85F368F7B0}"/>
              </a:ext>
            </a:extLst>
          </p:cNvPr>
          <p:cNvPicPr>
            <a:picLocks noChangeAspect="1"/>
          </p:cNvPicPr>
          <p:nvPr/>
        </p:nvPicPr>
        <p:blipFill>
          <a:blip r:embed="rId2"/>
          <a:stretch>
            <a:fillRect/>
          </a:stretch>
        </p:blipFill>
        <p:spPr>
          <a:xfrm>
            <a:off x="7662659" y="3768003"/>
            <a:ext cx="3315607" cy="2278249"/>
          </a:xfrm>
          <a:prstGeom prst="rect">
            <a:avLst/>
          </a:prstGeom>
        </p:spPr>
      </p:pic>
      <p:pic>
        <p:nvPicPr>
          <p:cNvPr id="15" name="Picture 14">
            <a:extLst>
              <a:ext uri="{FF2B5EF4-FFF2-40B4-BE49-F238E27FC236}">
                <a16:creationId xmlns:a16="http://schemas.microsoft.com/office/drawing/2014/main" id="{11FC51AC-CE76-044D-BB08-C9388B4F10DD}"/>
              </a:ext>
            </a:extLst>
          </p:cNvPr>
          <p:cNvPicPr>
            <a:picLocks noChangeAspect="1"/>
          </p:cNvPicPr>
          <p:nvPr/>
        </p:nvPicPr>
        <p:blipFill>
          <a:blip r:embed="rId3"/>
          <a:stretch>
            <a:fillRect/>
          </a:stretch>
        </p:blipFill>
        <p:spPr>
          <a:xfrm>
            <a:off x="1604195" y="4085923"/>
            <a:ext cx="2521492" cy="1960329"/>
          </a:xfrm>
          <a:prstGeom prst="rect">
            <a:avLst/>
          </a:prstGeom>
        </p:spPr>
      </p:pic>
      <p:pic>
        <p:nvPicPr>
          <p:cNvPr id="17" name="Picture 16">
            <a:extLst>
              <a:ext uri="{FF2B5EF4-FFF2-40B4-BE49-F238E27FC236}">
                <a16:creationId xmlns:a16="http://schemas.microsoft.com/office/drawing/2014/main" id="{0CE27B32-0C46-184E-88CE-50C9276EDDFB}"/>
              </a:ext>
            </a:extLst>
          </p:cNvPr>
          <p:cNvPicPr>
            <a:picLocks noChangeAspect="1"/>
          </p:cNvPicPr>
          <p:nvPr/>
        </p:nvPicPr>
        <p:blipFill>
          <a:blip r:embed="rId4"/>
          <a:stretch>
            <a:fillRect/>
          </a:stretch>
        </p:blipFill>
        <p:spPr>
          <a:xfrm>
            <a:off x="4875918" y="3442234"/>
            <a:ext cx="2036510" cy="3277143"/>
          </a:xfrm>
          <a:prstGeom prst="rect">
            <a:avLst/>
          </a:prstGeom>
        </p:spPr>
      </p:pic>
    </p:spTree>
    <p:extLst>
      <p:ext uri="{BB962C8B-B14F-4D97-AF65-F5344CB8AC3E}">
        <p14:creationId xmlns:p14="http://schemas.microsoft.com/office/powerpoint/2010/main" val="158980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C4FC6CC-2EE1-5340-8B82-A664CF9A7D42}"/>
              </a:ext>
            </a:extLst>
          </p:cNvPr>
          <p:cNvSpPr txBox="1"/>
          <p:nvPr/>
        </p:nvSpPr>
        <p:spPr>
          <a:xfrm>
            <a:off x="1981203" y="380996"/>
            <a:ext cx="849085" cy="584775"/>
          </a:xfrm>
          <a:prstGeom prst="rect">
            <a:avLst/>
          </a:prstGeom>
          <a:noFill/>
          <a:ln>
            <a:solidFill>
              <a:schemeClr val="accent5">
                <a:lumMod val="75000"/>
              </a:schemeClr>
            </a:solidFill>
          </a:ln>
        </p:spPr>
        <p:txBody>
          <a:bodyPr wrap="square" rtlCol="0">
            <a:spAutoFit/>
          </a:bodyPr>
          <a:lstStyle/>
          <a:p>
            <a:r>
              <a:rPr lang="en-US" sz="1600" dirty="0"/>
              <a:t>NICU/</a:t>
            </a:r>
          </a:p>
          <a:p>
            <a:r>
              <a:rPr lang="en-US" sz="1600" dirty="0"/>
              <a:t>PAED</a:t>
            </a:r>
          </a:p>
        </p:txBody>
      </p:sp>
      <p:sp>
        <p:nvSpPr>
          <p:cNvPr id="10" name="TextBox 9">
            <a:extLst>
              <a:ext uri="{FF2B5EF4-FFF2-40B4-BE49-F238E27FC236}">
                <a16:creationId xmlns:a16="http://schemas.microsoft.com/office/drawing/2014/main" id="{7C893610-B099-F54E-BDB3-2B882AE03C93}"/>
              </a:ext>
            </a:extLst>
          </p:cNvPr>
          <p:cNvSpPr txBox="1"/>
          <p:nvPr/>
        </p:nvSpPr>
        <p:spPr>
          <a:xfrm>
            <a:off x="3026230" y="380995"/>
            <a:ext cx="849085" cy="584775"/>
          </a:xfrm>
          <a:prstGeom prst="rect">
            <a:avLst/>
          </a:prstGeom>
          <a:noFill/>
          <a:ln>
            <a:solidFill>
              <a:schemeClr val="accent5">
                <a:lumMod val="75000"/>
              </a:schemeClr>
            </a:solidFill>
          </a:ln>
        </p:spPr>
        <p:txBody>
          <a:bodyPr wrap="square" rtlCol="0">
            <a:spAutoFit/>
          </a:bodyPr>
          <a:lstStyle/>
          <a:p>
            <a:r>
              <a:rPr lang="en-US" sz="1600" dirty="0"/>
              <a:t>MAT</a:t>
            </a:r>
          </a:p>
          <a:p>
            <a:endParaRPr lang="en-US" sz="1600" dirty="0"/>
          </a:p>
        </p:txBody>
      </p:sp>
      <p:sp>
        <p:nvSpPr>
          <p:cNvPr id="11" name="TextBox 10">
            <a:extLst>
              <a:ext uri="{FF2B5EF4-FFF2-40B4-BE49-F238E27FC236}">
                <a16:creationId xmlns:a16="http://schemas.microsoft.com/office/drawing/2014/main" id="{52AA1447-A5BF-4F4C-9FCE-AEA2E7D62F6B}"/>
              </a:ext>
            </a:extLst>
          </p:cNvPr>
          <p:cNvSpPr txBox="1"/>
          <p:nvPr/>
        </p:nvSpPr>
        <p:spPr>
          <a:xfrm>
            <a:off x="1981202" y="1118952"/>
            <a:ext cx="849085" cy="584775"/>
          </a:xfrm>
          <a:prstGeom prst="rect">
            <a:avLst/>
          </a:prstGeom>
          <a:noFill/>
          <a:ln>
            <a:solidFill>
              <a:schemeClr val="accent5">
                <a:lumMod val="75000"/>
              </a:schemeClr>
            </a:solidFill>
          </a:ln>
        </p:spPr>
        <p:txBody>
          <a:bodyPr wrap="square" rtlCol="0">
            <a:spAutoFit/>
          </a:bodyPr>
          <a:lstStyle/>
          <a:p>
            <a:r>
              <a:rPr lang="en-US" sz="1600" dirty="0"/>
              <a:t>REHAB</a:t>
            </a:r>
          </a:p>
          <a:p>
            <a:endParaRPr lang="en-US" sz="1600" dirty="0"/>
          </a:p>
        </p:txBody>
      </p:sp>
      <p:sp>
        <p:nvSpPr>
          <p:cNvPr id="12" name="TextBox 11">
            <a:extLst>
              <a:ext uri="{FF2B5EF4-FFF2-40B4-BE49-F238E27FC236}">
                <a16:creationId xmlns:a16="http://schemas.microsoft.com/office/drawing/2014/main" id="{1D4D543D-FDC5-E041-9FD1-26545CF47656}"/>
              </a:ext>
            </a:extLst>
          </p:cNvPr>
          <p:cNvSpPr txBox="1"/>
          <p:nvPr/>
        </p:nvSpPr>
        <p:spPr>
          <a:xfrm>
            <a:off x="3026230" y="1118952"/>
            <a:ext cx="849085" cy="584775"/>
          </a:xfrm>
          <a:prstGeom prst="rect">
            <a:avLst/>
          </a:prstGeom>
          <a:noFill/>
          <a:ln>
            <a:solidFill>
              <a:schemeClr val="accent5">
                <a:lumMod val="75000"/>
              </a:schemeClr>
            </a:solidFill>
          </a:ln>
        </p:spPr>
        <p:txBody>
          <a:bodyPr wrap="square" rtlCol="0">
            <a:spAutoFit/>
          </a:bodyPr>
          <a:lstStyle/>
          <a:p>
            <a:r>
              <a:rPr lang="en-US" sz="1600" dirty="0"/>
              <a:t>COM</a:t>
            </a:r>
          </a:p>
          <a:p>
            <a:r>
              <a:rPr lang="en-US" sz="1600" dirty="0"/>
              <a:t>HEALTH</a:t>
            </a:r>
          </a:p>
        </p:txBody>
      </p:sp>
      <p:cxnSp>
        <p:nvCxnSpPr>
          <p:cNvPr id="17" name="Straight Arrow Connector 16">
            <a:extLst>
              <a:ext uri="{FF2B5EF4-FFF2-40B4-BE49-F238E27FC236}">
                <a16:creationId xmlns:a16="http://schemas.microsoft.com/office/drawing/2014/main" id="{8C0C9BA1-D7F7-3B4A-B8A4-F029BADECC86}"/>
              </a:ext>
            </a:extLst>
          </p:cNvPr>
          <p:cNvCxnSpPr>
            <a:cxnSpLocks/>
          </p:cNvCxnSpPr>
          <p:nvPr/>
        </p:nvCxnSpPr>
        <p:spPr>
          <a:xfrm flipH="1" flipV="1">
            <a:off x="4049486" y="952626"/>
            <a:ext cx="1894114" cy="34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778395-60C8-3249-8B47-D8C3D146725C}"/>
              </a:ext>
            </a:extLst>
          </p:cNvPr>
          <p:cNvSpPr txBox="1"/>
          <p:nvPr/>
        </p:nvSpPr>
        <p:spPr>
          <a:xfrm>
            <a:off x="6095999" y="691016"/>
            <a:ext cx="5050973" cy="523220"/>
          </a:xfrm>
          <a:prstGeom prst="rect">
            <a:avLst/>
          </a:prstGeom>
          <a:noFill/>
          <a:ln>
            <a:solidFill>
              <a:schemeClr val="accent6">
                <a:lumMod val="75000"/>
              </a:schemeClr>
            </a:solidFill>
          </a:ln>
        </p:spPr>
        <p:txBody>
          <a:bodyPr wrap="square" rtlCol="0">
            <a:spAutoFit/>
          </a:bodyPr>
          <a:lstStyle/>
          <a:p>
            <a:r>
              <a:rPr lang="en-US" sz="1400" dirty="0"/>
              <a:t>These would be our first 4 departments that we’d like to focus on. Clicking on these would take us through to a home page for each</a:t>
            </a:r>
          </a:p>
        </p:txBody>
      </p:sp>
      <p:cxnSp>
        <p:nvCxnSpPr>
          <p:cNvPr id="16" name="Straight Arrow Connector 15">
            <a:extLst>
              <a:ext uri="{FF2B5EF4-FFF2-40B4-BE49-F238E27FC236}">
                <a16:creationId xmlns:a16="http://schemas.microsoft.com/office/drawing/2014/main" id="{BCB17A4C-D01E-494F-808A-250802704723}"/>
              </a:ext>
            </a:extLst>
          </p:cNvPr>
          <p:cNvCxnSpPr>
            <a:cxnSpLocks/>
          </p:cNvCxnSpPr>
          <p:nvPr/>
        </p:nvCxnSpPr>
        <p:spPr>
          <a:xfrm flipH="1">
            <a:off x="6335486" y="1411340"/>
            <a:ext cx="2013857" cy="86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46C7EC-0D01-6046-91D4-F2034B012C67}"/>
              </a:ext>
            </a:extLst>
          </p:cNvPr>
          <p:cNvSpPr txBox="1"/>
          <p:nvPr/>
        </p:nvSpPr>
        <p:spPr>
          <a:xfrm>
            <a:off x="3570512" y="2336624"/>
            <a:ext cx="5050973" cy="307777"/>
          </a:xfrm>
          <a:prstGeom prst="rect">
            <a:avLst/>
          </a:prstGeom>
          <a:noFill/>
          <a:ln>
            <a:solidFill>
              <a:schemeClr val="accent6">
                <a:lumMod val="75000"/>
              </a:schemeClr>
            </a:solidFill>
          </a:ln>
        </p:spPr>
        <p:txBody>
          <a:bodyPr wrap="square" rtlCol="0">
            <a:spAutoFit/>
          </a:bodyPr>
          <a:lstStyle/>
          <a:p>
            <a:r>
              <a:rPr lang="en-US" sz="1400" dirty="0"/>
              <a:t>Department Home Page</a:t>
            </a:r>
          </a:p>
        </p:txBody>
      </p:sp>
      <p:sp>
        <p:nvSpPr>
          <p:cNvPr id="20" name="TextBox 19">
            <a:extLst>
              <a:ext uri="{FF2B5EF4-FFF2-40B4-BE49-F238E27FC236}">
                <a16:creationId xmlns:a16="http://schemas.microsoft.com/office/drawing/2014/main" id="{1A39B845-5CA3-2C48-9BE1-783E8467DA04}"/>
              </a:ext>
            </a:extLst>
          </p:cNvPr>
          <p:cNvSpPr txBox="1"/>
          <p:nvPr/>
        </p:nvSpPr>
        <p:spPr>
          <a:xfrm>
            <a:off x="3570512" y="2826115"/>
            <a:ext cx="1306288" cy="1815882"/>
          </a:xfrm>
          <a:prstGeom prst="rect">
            <a:avLst/>
          </a:prstGeom>
          <a:noFill/>
          <a:ln>
            <a:solidFill>
              <a:schemeClr val="accent5">
                <a:lumMod val="75000"/>
              </a:schemeClr>
            </a:solidFill>
          </a:ln>
        </p:spPr>
        <p:txBody>
          <a:bodyPr wrap="square" rtlCol="0">
            <a:spAutoFit/>
          </a:bodyPr>
          <a:lstStyle/>
          <a:p>
            <a:r>
              <a:rPr lang="en-US" sz="1600" dirty="0"/>
              <a:t>CASE STUDY </a:t>
            </a:r>
            <a:r>
              <a:rPr lang="en-US" sz="1200" dirty="0"/>
              <a:t>(button) but ideally notifying user when next case study is due or a star for instance if done or warning if overdue</a:t>
            </a:r>
          </a:p>
        </p:txBody>
      </p:sp>
      <p:sp>
        <p:nvSpPr>
          <p:cNvPr id="21" name="TextBox 20">
            <a:extLst>
              <a:ext uri="{FF2B5EF4-FFF2-40B4-BE49-F238E27FC236}">
                <a16:creationId xmlns:a16="http://schemas.microsoft.com/office/drawing/2014/main" id="{A921F1C0-2146-7542-8556-2FE52D68DBF9}"/>
              </a:ext>
            </a:extLst>
          </p:cNvPr>
          <p:cNvSpPr txBox="1"/>
          <p:nvPr/>
        </p:nvSpPr>
        <p:spPr>
          <a:xfrm>
            <a:off x="5442854" y="2826115"/>
            <a:ext cx="1306288" cy="1815882"/>
          </a:xfrm>
          <a:prstGeom prst="rect">
            <a:avLst/>
          </a:prstGeom>
          <a:noFill/>
          <a:ln>
            <a:solidFill>
              <a:schemeClr val="accent5">
                <a:lumMod val="75000"/>
              </a:schemeClr>
            </a:solidFill>
          </a:ln>
        </p:spPr>
        <p:txBody>
          <a:bodyPr wrap="square" rtlCol="0">
            <a:spAutoFit/>
          </a:bodyPr>
          <a:lstStyle/>
          <a:p>
            <a:r>
              <a:rPr lang="en-US" sz="1600" dirty="0"/>
              <a:t>DATA </a:t>
            </a:r>
            <a:r>
              <a:rPr lang="en-US" sz="1200" dirty="0"/>
              <a:t>(button) but ideally notifying user when next data submission is due or a star for instance if done or warning if overdue</a:t>
            </a:r>
          </a:p>
        </p:txBody>
      </p:sp>
      <p:sp>
        <p:nvSpPr>
          <p:cNvPr id="22" name="TextBox 21">
            <a:extLst>
              <a:ext uri="{FF2B5EF4-FFF2-40B4-BE49-F238E27FC236}">
                <a16:creationId xmlns:a16="http://schemas.microsoft.com/office/drawing/2014/main" id="{828805C5-C794-2D40-B7D1-49F8237B1B6B}"/>
              </a:ext>
            </a:extLst>
          </p:cNvPr>
          <p:cNvSpPr txBox="1"/>
          <p:nvPr/>
        </p:nvSpPr>
        <p:spPr>
          <a:xfrm>
            <a:off x="7141026" y="2826115"/>
            <a:ext cx="1306288" cy="2062103"/>
          </a:xfrm>
          <a:prstGeom prst="rect">
            <a:avLst/>
          </a:prstGeom>
          <a:noFill/>
          <a:ln>
            <a:solidFill>
              <a:schemeClr val="accent5">
                <a:lumMod val="75000"/>
              </a:schemeClr>
            </a:solidFill>
          </a:ln>
        </p:spPr>
        <p:txBody>
          <a:bodyPr wrap="square" rtlCol="0">
            <a:spAutoFit/>
          </a:bodyPr>
          <a:lstStyle/>
          <a:p>
            <a:r>
              <a:rPr lang="en-US" sz="1600" dirty="0"/>
              <a:t>EMPLOYEE OF MONTH </a:t>
            </a:r>
            <a:r>
              <a:rPr lang="en-US" sz="1200" dirty="0"/>
              <a:t>(button) but ideally notifying user when next data submission is due or a star for instance if done or warning if overdue</a:t>
            </a:r>
          </a:p>
        </p:txBody>
      </p:sp>
      <p:sp>
        <p:nvSpPr>
          <p:cNvPr id="23" name="TextBox 22">
            <a:extLst>
              <a:ext uri="{FF2B5EF4-FFF2-40B4-BE49-F238E27FC236}">
                <a16:creationId xmlns:a16="http://schemas.microsoft.com/office/drawing/2014/main" id="{7C2B71BC-5618-244C-8B85-6DB6FDEC5761}"/>
              </a:ext>
            </a:extLst>
          </p:cNvPr>
          <p:cNvSpPr txBox="1"/>
          <p:nvPr/>
        </p:nvSpPr>
        <p:spPr>
          <a:xfrm>
            <a:off x="3570512" y="4823711"/>
            <a:ext cx="3178630" cy="523220"/>
          </a:xfrm>
          <a:prstGeom prst="rect">
            <a:avLst/>
          </a:prstGeom>
          <a:noFill/>
          <a:ln>
            <a:solidFill>
              <a:schemeClr val="accent5">
                <a:lumMod val="75000"/>
              </a:schemeClr>
            </a:solidFill>
          </a:ln>
        </p:spPr>
        <p:txBody>
          <a:bodyPr wrap="square" rtlCol="0">
            <a:spAutoFit/>
          </a:bodyPr>
          <a:lstStyle/>
          <a:p>
            <a:r>
              <a:rPr lang="en-US" sz="1600" dirty="0"/>
              <a:t>BIOMECHANIC SUPPORT </a:t>
            </a:r>
            <a:r>
              <a:rPr lang="en-US" sz="1200" dirty="0"/>
              <a:t>(if there’s time)</a:t>
            </a:r>
          </a:p>
        </p:txBody>
      </p:sp>
      <p:sp>
        <p:nvSpPr>
          <p:cNvPr id="25" name="TextBox 24">
            <a:extLst>
              <a:ext uri="{FF2B5EF4-FFF2-40B4-BE49-F238E27FC236}">
                <a16:creationId xmlns:a16="http://schemas.microsoft.com/office/drawing/2014/main" id="{53E5750A-E962-9447-BBD7-1EBA20318DE1}"/>
              </a:ext>
            </a:extLst>
          </p:cNvPr>
          <p:cNvSpPr txBox="1"/>
          <p:nvPr/>
        </p:nvSpPr>
        <p:spPr>
          <a:xfrm>
            <a:off x="3570511" y="5528645"/>
            <a:ext cx="4876803" cy="338554"/>
          </a:xfrm>
          <a:prstGeom prst="rect">
            <a:avLst/>
          </a:prstGeom>
          <a:noFill/>
          <a:ln>
            <a:solidFill>
              <a:schemeClr val="accent5">
                <a:lumMod val="75000"/>
              </a:schemeClr>
            </a:solidFill>
          </a:ln>
        </p:spPr>
        <p:txBody>
          <a:bodyPr wrap="square" rtlCol="0">
            <a:spAutoFit/>
          </a:bodyPr>
          <a:lstStyle/>
          <a:p>
            <a:r>
              <a:rPr lang="en-US" sz="1600" dirty="0"/>
              <a:t>Could include their points tally just to encourage them….</a:t>
            </a:r>
            <a:endParaRPr lang="en-US" sz="1200" dirty="0"/>
          </a:p>
        </p:txBody>
      </p:sp>
    </p:spTree>
    <p:extLst>
      <p:ext uri="{BB962C8B-B14F-4D97-AF65-F5344CB8AC3E}">
        <p14:creationId xmlns:p14="http://schemas.microsoft.com/office/powerpoint/2010/main" val="320059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582D33-8405-7E49-BF96-A27951EE75DA}"/>
              </a:ext>
            </a:extLst>
          </p:cNvPr>
          <p:cNvSpPr>
            <a:spLocks noGrp="1"/>
          </p:cNvSpPr>
          <p:nvPr>
            <p:ph type="subTitle" idx="1"/>
          </p:nvPr>
        </p:nvSpPr>
        <p:spPr>
          <a:xfrm>
            <a:off x="1414272" y="517462"/>
            <a:ext cx="9144000" cy="372554"/>
          </a:xfrm>
        </p:spPr>
        <p:txBody>
          <a:bodyPr>
            <a:normAutofit fontScale="92500" lnSpcReduction="10000"/>
          </a:bodyPr>
          <a:lstStyle/>
          <a:p>
            <a:r>
              <a:rPr lang="en-US" dirty="0"/>
              <a:t>DATA TYPES</a:t>
            </a:r>
          </a:p>
        </p:txBody>
      </p:sp>
      <p:sp>
        <p:nvSpPr>
          <p:cNvPr id="4" name="TextBox 3">
            <a:extLst>
              <a:ext uri="{FF2B5EF4-FFF2-40B4-BE49-F238E27FC236}">
                <a16:creationId xmlns:a16="http://schemas.microsoft.com/office/drawing/2014/main" id="{47781A82-E641-EE4C-AE4A-8D12693DE955}"/>
              </a:ext>
            </a:extLst>
          </p:cNvPr>
          <p:cNvSpPr txBox="1"/>
          <p:nvPr/>
        </p:nvSpPr>
        <p:spPr>
          <a:xfrm>
            <a:off x="1672399" y="1729359"/>
            <a:ext cx="1792224" cy="369332"/>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REHAB</a:t>
            </a:r>
          </a:p>
        </p:txBody>
      </p:sp>
      <p:sp>
        <p:nvSpPr>
          <p:cNvPr id="5" name="TextBox 4">
            <a:extLst>
              <a:ext uri="{FF2B5EF4-FFF2-40B4-BE49-F238E27FC236}">
                <a16:creationId xmlns:a16="http://schemas.microsoft.com/office/drawing/2014/main" id="{FB9DE1C9-27B8-A14C-ABB6-B58FECF6D5CC}"/>
              </a:ext>
            </a:extLst>
          </p:cNvPr>
          <p:cNvSpPr txBox="1"/>
          <p:nvPr/>
        </p:nvSpPr>
        <p:spPr>
          <a:xfrm>
            <a:off x="3767899" y="1729359"/>
            <a:ext cx="1792224" cy="369332"/>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NICU/PAEDS</a:t>
            </a:r>
          </a:p>
        </p:txBody>
      </p:sp>
      <p:cxnSp>
        <p:nvCxnSpPr>
          <p:cNvPr id="7" name="Straight Arrow Connector 6">
            <a:extLst>
              <a:ext uri="{FF2B5EF4-FFF2-40B4-BE49-F238E27FC236}">
                <a16:creationId xmlns:a16="http://schemas.microsoft.com/office/drawing/2014/main" id="{C77E1BF7-2776-1947-B59D-530DAF6607B5}"/>
              </a:ext>
            </a:extLst>
          </p:cNvPr>
          <p:cNvCxnSpPr/>
          <p:nvPr/>
        </p:nvCxnSpPr>
        <p:spPr>
          <a:xfrm>
            <a:off x="3943350" y="1189514"/>
            <a:ext cx="257175" cy="424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9DDA3-AE57-774E-8E09-FDCD5DDB90D0}"/>
              </a:ext>
            </a:extLst>
          </p:cNvPr>
          <p:cNvSpPr txBox="1"/>
          <p:nvPr/>
        </p:nvSpPr>
        <p:spPr>
          <a:xfrm>
            <a:off x="2135885" y="346718"/>
            <a:ext cx="2657475" cy="923330"/>
          </a:xfrm>
          <a:prstGeom prst="rect">
            <a:avLst/>
          </a:prstGeom>
          <a:noFill/>
        </p:spPr>
        <p:txBody>
          <a:bodyPr wrap="square" rtlCol="0">
            <a:spAutoFit/>
          </a:bodyPr>
          <a:lstStyle/>
          <a:p>
            <a:pPr algn="ctr"/>
            <a:r>
              <a:rPr lang="en-US" dirty="0"/>
              <a:t>These departments may get split into two unique departments</a:t>
            </a:r>
          </a:p>
        </p:txBody>
      </p:sp>
      <p:sp>
        <p:nvSpPr>
          <p:cNvPr id="9" name="TextBox 8">
            <a:extLst>
              <a:ext uri="{FF2B5EF4-FFF2-40B4-BE49-F238E27FC236}">
                <a16:creationId xmlns:a16="http://schemas.microsoft.com/office/drawing/2014/main" id="{D88992B8-0403-734E-9D78-A25EFA353AF8}"/>
              </a:ext>
            </a:extLst>
          </p:cNvPr>
          <p:cNvSpPr txBox="1"/>
          <p:nvPr/>
        </p:nvSpPr>
        <p:spPr>
          <a:xfrm>
            <a:off x="1672398" y="2638536"/>
            <a:ext cx="6106097"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dirty="0"/>
              <a:t>Same MSPP data required </a:t>
            </a:r>
          </a:p>
        </p:txBody>
      </p:sp>
      <p:cxnSp>
        <p:nvCxnSpPr>
          <p:cNvPr id="10" name="Straight Arrow Connector 9">
            <a:extLst>
              <a:ext uri="{FF2B5EF4-FFF2-40B4-BE49-F238E27FC236}">
                <a16:creationId xmlns:a16="http://schemas.microsoft.com/office/drawing/2014/main" id="{641EA5FA-525E-B34D-8485-E692FD3AA529}"/>
              </a:ext>
            </a:extLst>
          </p:cNvPr>
          <p:cNvCxnSpPr>
            <a:cxnSpLocks/>
          </p:cNvCxnSpPr>
          <p:nvPr/>
        </p:nvCxnSpPr>
        <p:spPr>
          <a:xfrm>
            <a:off x="2568511" y="2170699"/>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023E01-FCC4-6D48-BC68-4D48E4052762}"/>
              </a:ext>
            </a:extLst>
          </p:cNvPr>
          <p:cNvCxnSpPr>
            <a:cxnSpLocks/>
          </p:cNvCxnSpPr>
          <p:nvPr/>
        </p:nvCxnSpPr>
        <p:spPr>
          <a:xfrm>
            <a:off x="4664011" y="2170698"/>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9CF82F-0A58-504E-90F8-C02CD9502361}"/>
              </a:ext>
            </a:extLst>
          </p:cNvPr>
          <p:cNvSpPr txBox="1"/>
          <p:nvPr/>
        </p:nvSpPr>
        <p:spPr>
          <a:xfrm>
            <a:off x="5986272" y="1729359"/>
            <a:ext cx="1792224" cy="646331"/>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5? Other departments</a:t>
            </a:r>
          </a:p>
        </p:txBody>
      </p:sp>
      <p:sp>
        <p:nvSpPr>
          <p:cNvPr id="14" name="TextBox 13">
            <a:extLst>
              <a:ext uri="{FF2B5EF4-FFF2-40B4-BE49-F238E27FC236}">
                <a16:creationId xmlns:a16="http://schemas.microsoft.com/office/drawing/2014/main" id="{177834B7-3F80-F94D-8FF7-0051C7B994E0}"/>
              </a:ext>
            </a:extLst>
          </p:cNvPr>
          <p:cNvSpPr txBox="1"/>
          <p:nvPr/>
        </p:nvSpPr>
        <p:spPr>
          <a:xfrm>
            <a:off x="7088885" y="266184"/>
            <a:ext cx="5103115" cy="1200329"/>
          </a:xfrm>
          <a:prstGeom prst="rect">
            <a:avLst/>
          </a:prstGeom>
          <a:noFill/>
        </p:spPr>
        <p:txBody>
          <a:bodyPr wrap="square" rtlCol="0">
            <a:spAutoFit/>
          </a:bodyPr>
          <a:lstStyle/>
          <a:p>
            <a:pPr algn="ctr"/>
            <a:r>
              <a:rPr lang="en-US" dirty="0"/>
              <a:t>There are other departments that will require being added to the app later on. The app should enable the back end user to add new departments as needed.</a:t>
            </a:r>
          </a:p>
        </p:txBody>
      </p:sp>
      <p:cxnSp>
        <p:nvCxnSpPr>
          <p:cNvPr id="15" name="Straight Arrow Connector 14">
            <a:extLst>
              <a:ext uri="{FF2B5EF4-FFF2-40B4-BE49-F238E27FC236}">
                <a16:creationId xmlns:a16="http://schemas.microsoft.com/office/drawing/2014/main" id="{F3FE3069-7286-AB4F-9448-FC4D68AEBB79}"/>
              </a:ext>
            </a:extLst>
          </p:cNvPr>
          <p:cNvCxnSpPr>
            <a:cxnSpLocks/>
          </p:cNvCxnSpPr>
          <p:nvPr/>
        </p:nvCxnSpPr>
        <p:spPr>
          <a:xfrm flipH="1">
            <a:off x="7458075" y="1248723"/>
            <a:ext cx="766763" cy="36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16E0D0-FC6B-4C40-B69B-87F280F1F0BA}"/>
              </a:ext>
            </a:extLst>
          </p:cNvPr>
          <p:cNvCxnSpPr>
            <a:cxnSpLocks/>
          </p:cNvCxnSpPr>
          <p:nvPr/>
        </p:nvCxnSpPr>
        <p:spPr>
          <a:xfrm>
            <a:off x="6916674" y="2375690"/>
            <a:ext cx="0" cy="26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573BB8-3978-294D-9216-F3A8C3EEE78F}"/>
              </a:ext>
            </a:extLst>
          </p:cNvPr>
          <p:cNvCxnSpPr>
            <a:cxnSpLocks/>
          </p:cNvCxnSpPr>
          <p:nvPr/>
        </p:nvCxnSpPr>
        <p:spPr>
          <a:xfrm>
            <a:off x="4664011" y="3007868"/>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97CB11-0F86-3E4A-BB71-3D605E07C73A}"/>
              </a:ext>
            </a:extLst>
          </p:cNvPr>
          <p:cNvSpPr txBox="1"/>
          <p:nvPr/>
        </p:nvSpPr>
        <p:spPr>
          <a:xfrm>
            <a:off x="1672398" y="3482260"/>
            <a:ext cx="6106097" cy="369332"/>
          </a:xfrm>
          <a:prstGeom prst="rect">
            <a:avLst/>
          </a:prstGeom>
          <a:solidFill>
            <a:schemeClr val="accent6">
              <a:lumMod val="20000"/>
              <a:lumOff val="80000"/>
            </a:schemeClr>
          </a:solidFill>
          <a:ln>
            <a:solidFill>
              <a:srgbClr val="00B050"/>
            </a:solidFill>
          </a:ln>
        </p:spPr>
        <p:txBody>
          <a:bodyPr wrap="square" rtlCol="0">
            <a:spAutoFit/>
          </a:bodyPr>
          <a:lstStyle/>
          <a:p>
            <a:pPr algn="ctr"/>
            <a:r>
              <a:rPr lang="en-US" dirty="0"/>
              <a:t>HHA additional separate data</a:t>
            </a:r>
          </a:p>
        </p:txBody>
      </p:sp>
      <p:sp>
        <p:nvSpPr>
          <p:cNvPr id="21" name="TextBox 20">
            <a:extLst>
              <a:ext uri="{FF2B5EF4-FFF2-40B4-BE49-F238E27FC236}">
                <a16:creationId xmlns:a16="http://schemas.microsoft.com/office/drawing/2014/main" id="{83428B11-E0AF-9A46-9622-12DB40824E0B}"/>
              </a:ext>
            </a:extLst>
          </p:cNvPr>
          <p:cNvSpPr txBox="1"/>
          <p:nvPr/>
        </p:nvSpPr>
        <p:spPr>
          <a:xfrm>
            <a:off x="8673464" y="2098691"/>
            <a:ext cx="3171827" cy="1200329"/>
          </a:xfrm>
          <a:prstGeom prst="rect">
            <a:avLst/>
          </a:prstGeom>
          <a:noFill/>
        </p:spPr>
        <p:txBody>
          <a:bodyPr wrap="square" rtlCol="0">
            <a:spAutoFit/>
          </a:bodyPr>
          <a:lstStyle/>
          <a:p>
            <a:pPr algn="ctr"/>
            <a:r>
              <a:rPr lang="en-US" dirty="0"/>
              <a:t>The Ministry of Health requires us to gather this info 1 x per month from the relevant departments</a:t>
            </a:r>
          </a:p>
        </p:txBody>
      </p:sp>
      <p:cxnSp>
        <p:nvCxnSpPr>
          <p:cNvPr id="22" name="Straight Arrow Connector 21">
            <a:extLst>
              <a:ext uri="{FF2B5EF4-FFF2-40B4-BE49-F238E27FC236}">
                <a16:creationId xmlns:a16="http://schemas.microsoft.com/office/drawing/2014/main" id="{76A7F32B-CDF2-F94C-831F-43D293D062C3}"/>
              </a:ext>
            </a:extLst>
          </p:cNvPr>
          <p:cNvCxnSpPr>
            <a:cxnSpLocks/>
          </p:cNvCxnSpPr>
          <p:nvPr/>
        </p:nvCxnSpPr>
        <p:spPr>
          <a:xfrm flipH="1">
            <a:off x="7841457" y="2638535"/>
            <a:ext cx="867440" cy="24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008372-977A-AE4D-8254-E74B08E51C80}"/>
              </a:ext>
            </a:extLst>
          </p:cNvPr>
          <p:cNvSpPr txBox="1"/>
          <p:nvPr/>
        </p:nvSpPr>
        <p:spPr>
          <a:xfrm>
            <a:off x="8708897" y="3543821"/>
            <a:ext cx="3171827" cy="923330"/>
          </a:xfrm>
          <a:prstGeom prst="rect">
            <a:avLst/>
          </a:prstGeom>
          <a:noFill/>
        </p:spPr>
        <p:txBody>
          <a:bodyPr wrap="square" rtlCol="0">
            <a:spAutoFit/>
          </a:bodyPr>
          <a:lstStyle/>
          <a:p>
            <a:pPr algn="ctr"/>
            <a:r>
              <a:rPr lang="en-US" dirty="0"/>
              <a:t>In addition to Ministry of Health Data, there are additional data needs that HHA require. </a:t>
            </a:r>
          </a:p>
        </p:txBody>
      </p:sp>
      <p:cxnSp>
        <p:nvCxnSpPr>
          <p:cNvPr id="27" name="Straight Arrow Connector 26">
            <a:extLst>
              <a:ext uri="{FF2B5EF4-FFF2-40B4-BE49-F238E27FC236}">
                <a16:creationId xmlns:a16="http://schemas.microsoft.com/office/drawing/2014/main" id="{4E219525-099B-1E40-A737-5E955E42D69F}"/>
              </a:ext>
            </a:extLst>
          </p:cNvPr>
          <p:cNvCxnSpPr>
            <a:cxnSpLocks/>
          </p:cNvCxnSpPr>
          <p:nvPr/>
        </p:nvCxnSpPr>
        <p:spPr>
          <a:xfrm flipH="1" flipV="1">
            <a:off x="7844171" y="3718907"/>
            <a:ext cx="829293" cy="1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D01AF6-8316-004C-A146-090749FBA077}"/>
              </a:ext>
            </a:extLst>
          </p:cNvPr>
          <p:cNvCxnSpPr>
            <a:cxnSpLocks/>
          </p:cNvCxnSpPr>
          <p:nvPr/>
        </p:nvCxnSpPr>
        <p:spPr>
          <a:xfrm>
            <a:off x="4684107" y="3886333"/>
            <a:ext cx="0" cy="46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064FA6-FF2B-0B40-807F-E38148247E5E}"/>
              </a:ext>
            </a:extLst>
          </p:cNvPr>
          <p:cNvSpPr txBox="1"/>
          <p:nvPr/>
        </p:nvSpPr>
        <p:spPr>
          <a:xfrm>
            <a:off x="363473" y="4387055"/>
            <a:ext cx="8601075" cy="2585323"/>
          </a:xfrm>
          <a:prstGeom prst="rect">
            <a:avLst/>
          </a:prstGeom>
          <a:noFill/>
        </p:spPr>
        <p:txBody>
          <a:bodyPr wrap="square" rtlCol="0">
            <a:spAutoFit/>
          </a:bodyPr>
          <a:lstStyle/>
          <a:p>
            <a:pPr algn="ctr"/>
            <a:r>
              <a:rPr lang="en-US" b="1" dirty="0"/>
              <a:t>This should be entered in monthly. Back-end date should be able to clearly show (ideally through automated charts/graphs) things like:</a:t>
            </a:r>
          </a:p>
          <a:p>
            <a:pPr marL="342900" indent="-342900" algn="ctr">
              <a:buFont typeface="+mj-lt"/>
              <a:buAutoNum type="arabicPeriod"/>
            </a:pPr>
            <a:r>
              <a:rPr lang="en-US" dirty="0"/>
              <a:t>Per department data JUST MSPP (not inc. HHA secondary data)</a:t>
            </a:r>
          </a:p>
          <a:p>
            <a:pPr marL="342900" indent="-342900" algn="ctr">
              <a:buFont typeface="+mj-lt"/>
              <a:buAutoNum type="arabicPeriod"/>
            </a:pPr>
            <a:r>
              <a:rPr lang="en-US" dirty="0"/>
              <a:t>Per department data including HHA data</a:t>
            </a:r>
          </a:p>
          <a:p>
            <a:pPr marL="342900" indent="-342900" algn="ctr">
              <a:buFont typeface="+mj-lt"/>
              <a:buAutoNum type="arabicPeriod"/>
            </a:pPr>
            <a:r>
              <a:rPr lang="en-US" dirty="0"/>
              <a:t>All department data (total of all MSPP results across hospital. E.g. New admissions in Rehab = 1, New admissions in NICU = 3, Total Hospital New admissions = 4)</a:t>
            </a:r>
          </a:p>
          <a:p>
            <a:pPr marL="342900" indent="-342900" algn="ctr">
              <a:buFont typeface="+mj-lt"/>
              <a:buAutoNum type="arabicPeriod"/>
            </a:pPr>
            <a:r>
              <a:rPr lang="en-US" dirty="0"/>
              <a:t>Cumulative annual data for the above (ideally where back end user can choose date of start and end point of cumulative date. E.g. March 2021-Sept2021)</a:t>
            </a:r>
          </a:p>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1361047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1361</Words>
  <Application>Microsoft Macintosh PowerPoint</Application>
  <PresentationFormat>Widescreen</PresentationFormat>
  <Paragraphs>93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HHA HISTORY</vt:lpstr>
      <vt:lpstr>PowerPoint Presentation</vt:lpstr>
      <vt:lpstr>THE PROBLEM</vt:lpstr>
      <vt:lpstr>PowerPoint Presentation</vt:lpstr>
      <vt:lpstr>PowerPoint Presentation</vt:lpstr>
      <vt:lpstr>PowerPoint Presentation</vt:lpstr>
      <vt:lpstr>PowerPoint Presentation</vt:lpstr>
      <vt:lpstr>PowerPoint Presentation</vt:lpstr>
      <vt:lpstr>ADDITIONAL DATA</vt:lpstr>
      <vt:lpstr>Other Points to Consider</vt:lpstr>
      <vt:lpstr>PowerPoint Presentation</vt:lpstr>
      <vt:lpstr>EXTRA IDEAS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Goldsmith</cp:lastModifiedBy>
  <cp:revision>22</cp:revision>
  <dcterms:created xsi:type="dcterms:W3CDTF">2021-09-03T13:43:24Z</dcterms:created>
  <dcterms:modified xsi:type="dcterms:W3CDTF">2021-09-13T23:23:00Z</dcterms:modified>
</cp:coreProperties>
</file>